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6" r:id="rId5"/>
    <p:sldId id="288" r:id="rId6"/>
    <p:sldId id="276" r:id="rId7"/>
    <p:sldId id="257" r:id="rId8"/>
    <p:sldId id="259" r:id="rId9"/>
    <p:sldId id="278" r:id="rId10"/>
    <p:sldId id="262" r:id="rId11"/>
    <p:sldId id="265" r:id="rId12"/>
    <p:sldId id="279" r:id="rId13"/>
    <p:sldId id="266" r:id="rId14"/>
    <p:sldId id="302" r:id="rId15"/>
    <p:sldId id="287" r:id="rId16"/>
    <p:sldId id="304" r:id="rId17"/>
    <p:sldId id="271" r:id="rId18"/>
    <p:sldId id="305" r:id="rId19"/>
    <p:sldId id="269" r:id="rId20"/>
    <p:sldId id="285" r:id="rId21"/>
    <p:sldId id="296" r:id="rId22"/>
    <p:sldId id="283" r:id="rId23"/>
    <p:sldId id="306" r:id="rId24"/>
    <p:sldId id="307" r:id="rId25"/>
    <p:sldId id="282" r:id="rId26"/>
  </p:sldIdLst>
  <p:sldSz cx="9144000" cy="5143500" type="screen16x9"/>
  <p:notesSz cx="6858000" cy="92964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AD1DF2-DF43-7EDE-26F2-83483945EBFF}" name="Gordon Hui" initials="GH" userId="S::Gordon.Hui@rjburnside.com::c4379bc6-b16e-44cd-949e-94c40665492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996"/>
    <a:srgbClr val="0049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02A2B0-9FF9-4DB5-81C4-50DB10D61347}" v="190" dt="2023-12-22T17:10:32.1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456" autoAdjust="0"/>
    <p:restoredTop sz="96201" autoAdjust="0"/>
  </p:normalViewPr>
  <p:slideViewPr>
    <p:cSldViewPr snapToGrid="0">
      <p:cViewPr varScale="1">
        <p:scale>
          <a:sx n="151" d="100"/>
          <a:sy n="151" d="100"/>
        </p:scale>
        <p:origin x="774" y="138"/>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F190A2-70DB-468B-8391-EC405125280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5EC07363-3E8D-4EDE-BCBA-35FE5CB64117}">
      <dgm:prSet/>
      <dgm:spPr>
        <a:solidFill>
          <a:schemeClr val="bg1">
            <a:lumMod val="65000"/>
          </a:schemeClr>
        </a:solidFill>
      </dgm:spPr>
      <dgm:t>
        <a:bodyPr/>
        <a:lstStyle/>
        <a:p>
          <a:r>
            <a:rPr lang="en-US" dirty="0">
              <a:latin typeface="Arial" panose="020B0604020202020204" pitchFamily="34" charset="0"/>
              <a:cs typeface="Arial" panose="020B0604020202020204" pitchFamily="34" charset="0"/>
            </a:rPr>
            <a:t>Data Collection</a:t>
          </a:r>
        </a:p>
      </dgm:t>
    </dgm:pt>
    <dgm:pt modelId="{FB94E38E-9D01-4130-93A5-4351F1D0C5BC}" type="parTrans" cxnId="{C29B9F15-34A5-4553-82C5-480B8A3CB9AA}">
      <dgm:prSet/>
      <dgm:spPr/>
      <dgm:t>
        <a:bodyPr/>
        <a:lstStyle/>
        <a:p>
          <a:endParaRPr lang="en-US"/>
        </a:p>
      </dgm:t>
    </dgm:pt>
    <dgm:pt modelId="{851D9292-8EB8-4A47-81E3-E4A60850E539}" type="sibTrans" cxnId="{C29B9F15-34A5-4553-82C5-480B8A3CB9AA}">
      <dgm:prSet/>
      <dgm:spPr/>
      <dgm:t>
        <a:bodyPr/>
        <a:lstStyle/>
        <a:p>
          <a:endParaRPr lang="en-US"/>
        </a:p>
      </dgm:t>
    </dgm:pt>
    <dgm:pt modelId="{F1213366-2709-4A4D-A2E4-5B4C01AA53B7}">
      <dgm:prSet/>
      <dgm:spPr>
        <a:solidFill>
          <a:schemeClr val="bg1">
            <a:lumMod val="65000"/>
          </a:schemeClr>
        </a:solidFill>
      </dgm:spPr>
      <dgm:t>
        <a:bodyPr/>
        <a:lstStyle/>
        <a:p>
          <a:r>
            <a:rPr lang="en-US" dirty="0">
              <a:latin typeface="Arial" panose="020B0604020202020204" pitchFamily="34" charset="0"/>
              <a:cs typeface="Arial" panose="020B0604020202020204" pitchFamily="34" charset="0"/>
            </a:rPr>
            <a:t>Consultation</a:t>
          </a:r>
        </a:p>
      </dgm:t>
    </dgm:pt>
    <dgm:pt modelId="{1663EF95-A9E6-420E-AFF9-F8A9D9BDE2B9}" type="parTrans" cxnId="{F7C29B93-275A-4874-ADE0-CB00BFE4A914}">
      <dgm:prSet/>
      <dgm:spPr/>
      <dgm:t>
        <a:bodyPr/>
        <a:lstStyle/>
        <a:p>
          <a:endParaRPr lang="en-US"/>
        </a:p>
      </dgm:t>
    </dgm:pt>
    <dgm:pt modelId="{5BC16878-10BC-4326-AC0E-E3F4A527A633}" type="sibTrans" cxnId="{F7C29B93-275A-4874-ADE0-CB00BFE4A914}">
      <dgm:prSet/>
      <dgm:spPr/>
      <dgm:t>
        <a:bodyPr/>
        <a:lstStyle/>
        <a:p>
          <a:endParaRPr lang="en-US"/>
        </a:p>
      </dgm:t>
    </dgm:pt>
    <dgm:pt modelId="{29A2C3B8-4749-4D55-9F2B-CD1EC1110EC0}">
      <dgm:prSet/>
      <dgm:spPr>
        <a:solidFill>
          <a:schemeClr val="bg1">
            <a:lumMod val="65000"/>
          </a:schemeClr>
        </a:solidFill>
      </dgm:spPr>
      <dgm:t>
        <a:bodyPr/>
        <a:lstStyle/>
        <a:p>
          <a:r>
            <a:rPr lang="en-US" dirty="0">
              <a:latin typeface="Arial" panose="020B0604020202020204" pitchFamily="34" charset="0"/>
              <a:cs typeface="Arial" panose="020B0604020202020204" pitchFamily="34" charset="0"/>
            </a:rPr>
            <a:t>Needs/Opportunities Assessment</a:t>
          </a:r>
        </a:p>
      </dgm:t>
    </dgm:pt>
    <dgm:pt modelId="{84C7C82F-D77D-4273-A379-B2B7A70C0B7C}" type="parTrans" cxnId="{B0BF4EFB-C7A0-4ACA-A00E-3FB0FBD9C2EF}">
      <dgm:prSet/>
      <dgm:spPr/>
      <dgm:t>
        <a:bodyPr/>
        <a:lstStyle/>
        <a:p>
          <a:endParaRPr lang="en-US"/>
        </a:p>
      </dgm:t>
    </dgm:pt>
    <dgm:pt modelId="{81869667-9CA6-4CBF-B34B-47E4BE86C8DB}" type="sibTrans" cxnId="{B0BF4EFB-C7A0-4ACA-A00E-3FB0FBD9C2EF}">
      <dgm:prSet/>
      <dgm:spPr/>
      <dgm:t>
        <a:bodyPr/>
        <a:lstStyle/>
        <a:p>
          <a:endParaRPr lang="en-US"/>
        </a:p>
      </dgm:t>
    </dgm:pt>
    <dgm:pt modelId="{46B2C325-4E4F-4801-AD31-42217781F952}">
      <dgm:prSet/>
      <dgm:spPr>
        <a:solidFill>
          <a:schemeClr val="bg1">
            <a:lumMod val="65000"/>
          </a:schemeClr>
        </a:solidFill>
      </dgm:spPr>
      <dgm:t>
        <a:bodyPr/>
        <a:lstStyle/>
        <a:p>
          <a:r>
            <a:rPr lang="en-US" dirty="0">
              <a:latin typeface="Arial" panose="020B0604020202020204" pitchFamily="34" charset="0"/>
              <a:cs typeface="Arial" panose="020B0604020202020204" pitchFamily="34" charset="0"/>
            </a:rPr>
            <a:t>Parking utilization studies</a:t>
          </a:r>
        </a:p>
      </dgm:t>
    </dgm:pt>
    <dgm:pt modelId="{5F10D674-D921-4FDC-A072-2EC8FE8824E7}" type="parTrans" cxnId="{4EEC17EF-0A2F-4CF3-A189-C6B7A548681D}">
      <dgm:prSet/>
      <dgm:spPr/>
      <dgm:t>
        <a:bodyPr/>
        <a:lstStyle/>
        <a:p>
          <a:endParaRPr lang="en-US"/>
        </a:p>
      </dgm:t>
    </dgm:pt>
    <dgm:pt modelId="{2D6F4F27-4B21-4353-AAEE-3754B85C90ED}" type="sibTrans" cxnId="{4EEC17EF-0A2F-4CF3-A189-C6B7A548681D}">
      <dgm:prSet/>
      <dgm:spPr/>
      <dgm:t>
        <a:bodyPr/>
        <a:lstStyle/>
        <a:p>
          <a:endParaRPr lang="en-US"/>
        </a:p>
      </dgm:t>
    </dgm:pt>
    <dgm:pt modelId="{E6ED3465-6288-4E52-AFBA-F6FACB57241C}">
      <dgm:prSet/>
      <dgm:spPr>
        <a:solidFill>
          <a:schemeClr val="bg1">
            <a:lumMod val="65000"/>
          </a:schemeClr>
        </a:solidFill>
      </dgm:spPr>
      <dgm:t>
        <a:bodyPr/>
        <a:lstStyle/>
        <a:p>
          <a:r>
            <a:rPr lang="en-US" dirty="0">
              <a:latin typeface="Arial" panose="020B0604020202020204" pitchFamily="34" charset="0"/>
              <a:cs typeface="Arial" panose="020B0604020202020204" pitchFamily="34" charset="0"/>
            </a:rPr>
            <a:t>2 surveys, business outreach, open house</a:t>
          </a:r>
        </a:p>
      </dgm:t>
    </dgm:pt>
    <dgm:pt modelId="{C0522BF7-758F-4F59-8E04-378B85766FF3}" type="sibTrans" cxnId="{5F630938-ED9F-4EB2-ADF4-6C88C0600D54}">
      <dgm:prSet/>
      <dgm:spPr/>
      <dgm:t>
        <a:bodyPr/>
        <a:lstStyle/>
        <a:p>
          <a:endParaRPr lang="en-US"/>
        </a:p>
      </dgm:t>
    </dgm:pt>
    <dgm:pt modelId="{75882EAD-E2B9-4C77-A9E2-8F3F4068C784}" type="parTrans" cxnId="{5F630938-ED9F-4EB2-ADF4-6C88C0600D54}">
      <dgm:prSet/>
      <dgm:spPr/>
      <dgm:t>
        <a:bodyPr/>
        <a:lstStyle/>
        <a:p>
          <a:endParaRPr lang="en-US"/>
        </a:p>
      </dgm:t>
    </dgm:pt>
    <dgm:pt modelId="{CF1095A7-AFBE-43AD-94DD-A69054ED9C89}">
      <dgm:prSet/>
      <dgm:spPr>
        <a:solidFill>
          <a:schemeClr val="bg1">
            <a:lumMod val="65000"/>
          </a:schemeClr>
        </a:solidFill>
      </dgm:spPr>
      <dgm:t>
        <a:bodyPr/>
        <a:lstStyle/>
        <a:p>
          <a:r>
            <a:rPr lang="en-US" dirty="0">
              <a:latin typeface="Arial" panose="020B0604020202020204" pitchFamily="34" charset="0"/>
              <a:cs typeface="Arial" panose="020B0604020202020204" pitchFamily="34" charset="0"/>
            </a:rPr>
            <a:t>Parking needs/opportunities for residents</a:t>
          </a:r>
        </a:p>
      </dgm:t>
    </dgm:pt>
    <dgm:pt modelId="{C1F5E01C-D80A-4578-A3E8-BB62CA1FB4D6}" type="parTrans" cxnId="{6EC4A092-51B2-40DF-9C00-5675F7AEF0F3}">
      <dgm:prSet/>
      <dgm:spPr/>
      <dgm:t>
        <a:bodyPr/>
        <a:lstStyle/>
        <a:p>
          <a:endParaRPr lang="en-US"/>
        </a:p>
      </dgm:t>
    </dgm:pt>
    <dgm:pt modelId="{FC1FE54F-5F5B-4712-B462-698F965C7494}" type="sibTrans" cxnId="{6EC4A092-51B2-40DF-9C00-5675F7AEF0F3}">
      <dgm:prSet/>
      <dgm:spPr/>
      <dgm:t>
        <a:bodyPr/>
        <a:lstStyle/>
        <a:p>
          <a:endParaRPr lang="en-US"/>
        </a:p>
      </dgm:t>
    </dgm:pt>
    <dgm:pt modelId="{D76D74A2-B56A-4B08-B825-BCC5FB9B61D7}">
      <dgm:prSet/>
      <dgm:spPr/>
      <dgm:t>
        <a:bodyPr/>
        <a:lstStyle/>
        <a:p>
          <a:r>
            <a:rPr lang="en-US" dirty="0">
              <a:latin typeface="Arial" panose="020B0604020202020204" pitchFamily="34" charset="0"/>
              <a:cs typeface="Arial" panose="020B0604020202020204" pitchFamily="34" charset="0"/>
            </a:rPr>
            <a:t>Parking needs/opportunities for businesses</a:t>
          </a:r>
        </a:p>
      </dgm:t>
    </dgm:pt>
    <dgm:pt modelId="{4DEE5A23-D6E0-46AE-AE03-68507E8EB968}" type="parTrans" cxnId="{C1FDC2BF-B9E6-4571-84B1-95EDBD626797}">
      <dgm:prSet/>
      <dgm:spPr/>
      <dgm:t>
        <a:bodyPr/>
        <a:lstStyle/>
        <a:p>
          <a:endParaRPr lang="en-US"/>
        </a:p>
      </dgm:t>
    </dgm:pt>
    <dgm:pt modelId="{EC7EC6C3-C883-49C7-AFA3-E8F3CC9A33E0}" type="sibTrans" cxnId="{C1FDC2BF-B9E6-4571-84B1-95EDBD626797}">
      <dgm:prSet/>
      <dgm:spPr/>
      <dgm:t>
        <a:bodyPr/>
        <a:lstStyle/>
        <a:p>
          <a:endParaRPr lang="en-US"/>
        </a:p>
      </dgm:t>
    </dgm:pt>
    <dgm:pt modelId="{5B110FB6-30C0-4E1E-8D27-6D46BB8FB0C7}" type="pres">
      <dgm:prSet presAssocID="{80F190A2-70DB-468B-8391-EC4051252807}" presName="linearFlow" presStyleCnt="0">
        <dgm:presLayoutVars>
          <dgm:dir/>
          <dgm:resizeHandles val="exact"/>
        </dgm:presLayoutVars>
      </dgm:prSet>
      <dgm:spPr/>
    </dgm:pt>
    <dgm:pt modelId="{1A1B15C6-6863-44E1-8471-236D11259D86}" type="pres">
      <dgm:prSet presAssocID="{5EC07363-3E8D-4EDE-BCBA-35FE5CB64117}" presName="composite" presStyleCnt="0"/>
      <dgm:spPr/>
    </dgm:pt>
    <dgm:pt modelId="{38B76BC5-4454-421A-99AD-769CC69B977C}" type="pres">
      <dgm:prSet presAssocID="{5EC07363-3E8D-4EDE-BCBA-35FE5CB64117}" presName="imgShp" presStyleLbl="fgImgPlace1" presStyleIdx="0" presStyleCnt="3"/>
      <dgm:spPr>
        <a:solidFill>
          <a:schemeClr val="bg1"/>
        </a:solidFill>
        <a:ln>
          <a:solidFill>
            <a:srgbClr val="008996"/>
          </a:solidFill>
        </a:ln>
      </dgm:spPr>
      <dgm:extLst>
        <a:ext uri="{E40237B7-FDA0-4F09-8148-C483321AD2D9}">
          <dgm14:cNvPr xmlns:dgm14="http://schemas.microsoft.com/office/drawing/2010/diagram" id="0" name="" descr="Question mark outline"/>
        </a:ext>
      </dgm:extLst>
    </dgm:pt>
    <dgm:pt modelId="{2905B71C-0D70-446E-B253-5AD8A13CB00D}" type="pres">
      <dgm:prSet presAssocID="{5EC07363-3E8D-4EDE-BCBA-35FE5CB64117}" presName="txShp" presStyleLbl="node1" presStyleIdx="0" presStyleCnt="3">
        <dgm:presLayoutVars>
          <dgm:bulletEnabled val="1"/>
        </dgm:presLayoutVars>
      </dgm:prSet>
      <dgm:spPr/>
    </dgm:pt>
    <dgm:pt modelId="{540305CA-524D-4EBC-B905-A7B7410B0D1D}" type="pres">
      <dgm:prSet presAssocID="{851D9292-8EB8-4A47-81E3-E4A60850E539}" presName="spacing" presStyleCnt="0"/>
      <dgm:spPr/>
    </dgm:pt>
    <dgm:pt modelId="{36E2B88C-C894-4B34-82A0-535C59D22EC2}" type="pres">
      <dgm:prSet presAssocID="{F1213366-2709-4A4D-A2E4-5B4C01AA53B7}" presName="composite" presStyleCnt="0"/>
      <dgm:spPr/>
    </dgm:pt>
    <dgm:pt modelId="{AD870399-2DB9-4DC4-9173-48BB113A93FD}" type="pres">
      <dgm:prSet presAssocID="{F1213366-2709-4A4D-A2E4-5B4C01AA53B7}" presName="imgShp" presStyleLbl="fgImgPlace1" presStyleIdx="1" presStyleCnt="3"/>
      <dgm:spPr>
        <a:solidFill>
          <a:schemeClr val="bg1"/>
        </a:solidFill>
        <a:ln>
          <a:solidFill>
            <a:srgbClr val="008996"/>
          </a:solidFill>
        </a:ln>
      </dgm:spPr>
      <dgm:extLst>
        <a:ext uri="{E40237B7-FDA0-4F09-8148-C483321AD2D9}">
          <dgm14:cNvPr xmlns:dgm14="http://schemas.microsoft.com/office/drawing/2010/diagram" id="0" name="" descr="Statistics with solid fill"/>
        </a:ext>
      </dgm:extLst>
    </dgm:pt>
    <dgm:pt modelId="{7659275F-22AB-4987-8D1A-20340B7FF8B0}" type="pres">
      <dgm:prSet presAssocID="{F1213366-2709-4A4D-A2E4-5B4C01AA53B7}" presName="txShp" presStyleLbl="node1" presStyleIdx="1" presStyleCnt="3">
        <dgm:presLayoutVars>
          <dgm:bulletEnabled val="1"/>
        </dgm:presLayoutVars>
      </dgm:prSet>
      <dgm:spPr/>
    </dgm:pt>
    <dgm:pt modelId="{0513E2D8-CF47-4B68-8F26-65AF6EE407D0}" type="pres">
      <dgm:prSet presAssocID="{5BC16878-10BC-4326-AC0E-E3F4A527A633}" presName="spacing" presStyleCnt="0"/>
      <dgm:spPr/>
    </dgm:pt>
    <dgm:pt modelId="{59F46E8F-E5B8-4519-BEA5-3CBB65C84176}" type="pres">
      <dgm:prSet presAssocID="{29A2C3B8-4749-4D55-9F2B-CD1EC1110EC0}" presName="composite" presStyleCnt="0"/>
      <dgm:spPr/>
    </dgm:pt>
    <dgm:pt modelId="{E4462AD7-7177-46D2-882F-1EDFB922B350}" type="pres">
      <dgm:prSet presAssocID="{29A2C3B8-4749-4D55-9F2B-CD1EC1110EC0}" presName="imgShp" presStyleLbl="fgImgPlace1" presStyleIdx="2" presStyleCnt="3"/>
      <dgm:spPr>
        <a:solidFill>
          <a:schemeClr val="bg1"/>
        </a:solidFill>
        <a:ln>
          <a:solidFill>
            <a:srgbClr val="008996"/>
          </a:solidFill>
        </a:ln>
      </dgm:spPr>
      <dgm:extLst>
        <a:ext uri="{E40237B7-FDA0-4F09-8148-C483321AD2D9}">
          <dgm14:cNvPr xmlns:dgm14="http://schemas.microsoft.com/office/drawing/2010/diagram" id="0" name="" descr="Chat with solid fill"/>
        </a:ext>
      </dgm:extLst>
    </dgm:pt>
    <dgm:pt modelId="{F4498264-34A5-4278-8350-E2AD676CD592}" type="pres">
      <dgm:prSet presAssocID="{29A2C3B8-4749-4D55-9F2B-CD1EC1110EC0}" presName="txShp" presStyleLbl="node1" presStyleIdx="2" presStyleCnt="3">
        <dgm:presLayoutVars>
          <dgm:bulletEnabled val="1"/>
        </dgm:presLayoutVars>
      </dgm:prSet>
      <dgm:spPr/>
    </dgm:pt>
  </dgm:ptLst>
  <dgm:cxnLst>
    <dgm:cxn modelId="{A16D1408-64F0-464A-8758-4BDA0417617C}" type="presOf" srcId="{F1213366-2709-4A4D-A2E4-5B4C01AA53B7}" destId="{7659275F-22AB-4987-8D1A-20340B7FF8B0}" srcOrd="0" destOrd="0" presId="urn:microsoft.com/office/officeart/2005/8/layout/vList3"/>
    <dgm:cxn modelId="{C29B9F15-34A5-4553-82C5-480B8A3CB9AA}" srcId="{80F190A2-70DB-468B-8391-EC4051252807}" destId="{5EC07363-3E8D-4EDE-BCBA-35FE5CB64117}" srcOrd="0" destOrd="0" parTransId="{FB94E38E-9D01-4130-93A5-4351F1D0C5BC}" sibTransId="{851D9292-8EB8-4A47-81E3-E4A60850E539}"/>
    <dgm:cxn modelId="{47B71D21-FBC4-4390-BD6E-C3E673B5F9BE}" type="presOf" srcId="{CF1095A7-AFBE-43AD-94DD-A69054ED9C89}" destId="{F4498264-34A5-4278-8350-E2AD676CD592}" srcOrd="0" destOrd="1" presId="urn:microsoft.com/office/officeart/2005/8/layout/vList3"/>
    <dgm:cxn modelId="{9E656222-7462-4410-BD65-C3D7B4EB431B}" type="presOf" srcId="{5EC07363-3E8D-4EDE-BCBA-35FE5CB64117}" destId="{2905B71C-0D70-446E-B253-5AD8A13CB00D}" srcOrd="0" destOrd="0" presId="urn:microsoft.com/office/officeart/2005/8/layout/vList3"/>
    <dgm:cxn modelId="{5F630938-ED9F-4EB2-ADF4-6C88C0600D54}" srcId="{F1213366-2709-4A4D-A2E4-5B4C01AA53B7}" destId="{E6ED3465-6288-4E52-AFBA-F6FACB57241C}" srcOrd="0" destOrd="0" parTransId="{75882EAD-E2B9-4C77-A9E2-8F3F4068C784}" sibTransId="{C0522BF7-758F-4F59-8E04-378B85766FF3}"/>
    <dgm:cxn modelId="{8076BD7C-0A65-446A-BDAE-1055BD2B7111}" type="presOf" srcId="{E6ED3465-6288-4E52-AFBA-F6FACB57241C}" destId="{7659275F-22AB-4987-8D1A-20340B7FF8B0}" srcOrd="0" destOrd="1" presId="urn:microsoft.com/office/officeart/2005/8/layout/vList3"/>
    <dgm:cxn modelId="{6EC4A092-51B2-40DF-9C00-5675F7AEF0F3}" srcId="{29A2C3B8-4749-4D55-9F2B-CD1EC1110EC0}" destId="{CF1095A7-AFBE-43AD-94DD-A69054ED9C89}" srcOrd="0" destOrd="0" parTransId="{C1F5E01C-D80A-4578-A3E8-BB62CA1FB4D6}" sibTransId="{FC1FE54F-5F5B-4712-B462-698F965C7494}"/>
    <dgm:cxn modelId="{F7C29B93-275A-4874-ADE0-CB00BFE4A914}" srcId="{80F190A2-70DB-468B-8391-EC4051252807}" destId="{F1213366-2709-4A4D-A2E4-5B4C01AA53B7}" srcOrd="1" destOrd="0" parTransId="{1663EF95-A9E6-420E-AFF9-F8A9D9BDE2B9}" sibTransId="{5BC16878-10BC-4326-AC0E-E3F4A527A633}"/>
    <dgm:cxn modelId="{BCBCAFA5-AB45-4A31-B16C-C4247AA29F65}" type="presOf" srcId="{D76D74A2-B56A-4B08-B825-BCC5FB9B61D7}" destId="{F4498264-34A5-4278-8350-E2AD676CD592}" srcOrd="0" destOrd="2" presId="urn:microsoft.com/office/officeart/2005/8/layout/vList3"/>
    <dgm:cxn modelId="{6531F7BE-F7EC-4F3B-A682-A4B9A7ABF168}" type="presOf" srcId="{29A2C3B8-4749-4D55-9F2B-CD1EC1110EC0}" destId="{F4498264-34A5-4278-8350-E2AD676CD592}" srcOrd="0" destOrd="0" presId="urn:microsoft.com/office/officeart/2005/8/layout/vList3"/>
    <dgm:cxn modelId="{C1FDC2BF-B9E6-4571-84B1-95EDBD626797}" srcId="{29A2C3B8-4749-4D55-9F2B-CD1EC1110EC0}" destId="{D76D74A2-B56A-4B08-B825-BCC5FB9B61D7}" srcOrd="1" destOrd="0" parTransId="{4DEE5A23-D6E0-46AE-AE03-68507E8EB968}" sibTransId="{EC7EC6C3-C883-49C7-AFA3-E8F3CC9A33E0}"/>
    <dgm:cxn modelId="{6AB298CB-E9FC-4594-8517-4B063C479572}" type="presOf" srcId="{80F190A2-70DB-468B-8391-EC4051252807}" destId="{5B110FB6-30C0-4E1E-8D27-6D46BB8FB0C7}" srcOrd="0" destOrd="0" presId="urn:microsoft.com/office/officeart/2005/8/layout/vList3"/>
    <dgm:cxn modelId="{24900FE9-297D-44FF-A756-06C30E005134}" type="presOf" srcId="{46B2C325-4E4F-4801-AD31-42217781F952}" destId="{2905B71C-0D70-446E-B253-5AD8A13CB00D}" srcOrd="0" destOrd="1" presId="urn:microsoft.com/office/officeart/2005/8/layout/vList3"/>
    <dgm:cxn modelId="{4EEC17EF-0A2F-4CF3-A189-C6B7A548681D}" srcId="{5EC07363-3E8D-4EDE-BCBA-35FE5CB64117}" destId="{46B2C325-4E4F-4801-AD31-42217781F952}" srcOrd="0" destOrd="0" parTransId="{5F10D674-D921-4FDC-A072-2EC8FE8824E7}" sibTransId="{2D6F4F27-4B21-4353-AAEE-3754B85C90ED}"/>
    <dgm:cxn modelId="{B0BF4EFB-C7A0-4ACA-A00E-3FB0FBD9C2EF}" srcId="{80F190A2-70DB-468B-8391-EC4051252807}" destId="{29A2C3B8-4749-4D55-9F2B-CD1EC1110EC0}" srcOrd="2" destOrd="0" parTransId="{84C7C82F-D77D-4273-A379-B2B7A70C0B7C}" sibTransId="{81869667-9CA6-4CBF-B34B-47E4BE86C8DB}"/>
    <dgm:cxn modelId="{8D9F48BB-6A41-4F9A-A5D1-2BA3D2AB8673}" type="presParOf" srcId="{5B110FB6-30C0-4E1E-8D27-6D46BB8FB0C7}" destId="{1A1B15C6-6863-44E1-8471-236D11259D86}" srcOrd="0" destOrd="0" presId="urn:microsoft.com/office/officeart/2005/8/layout/vList3"/>
    <dgm:cxn modelId="{F67E6868-1D13-442E-9CDB-3FD1EF9B7F9F}" type="presParOf" srcId="{1A1B15C6-6863-44E1-8471-236D11259D86}" destId="{38B76BC5-4454-421A-99AD-769CC69B977C}" srcOrd="0" destOrd="0" presId="urn:microsoft.com/office/officeart/2005/8/layout/vList3"/>
    <dgm:cxn modelId="{65951F6C-4C88-49F2-939B-356B601511B4}" type="presParOf" srcId="{1A1B15C6-6863-44E1-8471-236D11259D86}" destId="{2905B71C-0D70-446E-B253-5AD8A13CB00D}" srcOrd="1" destOrd="0" presId="urn:microsoft.com/office/officeart/2005/8/layout/vList3"/>
    <dgm:cxn modelId="{BA87F535-34AE-4B6A-8F16-1DC2C924E991}" type="presParOf" srcId="{5B110FB6-30C0-4E1E-8D27-6D46BB8FB0C7}" destId="{540305CA-524D-4EBC-B905-A7B7410B0D1D}" srcOrd="1" destOrd="0" presId="urn:microsoft.com/office/officeart/2005/8/layout/vList3"/>
    <dgm:cxn modelId="{F1D97544-D5EE-4091-9BB5-0217C987D5D9}" type="presParOf" srcId="{5B110FB6-30C0-4E1E-8D27-6D46BB8FB0C7}" destId="{36E2B88C-C894-4B34-82A0-535C59D22EC2}" srcOrd="2" destOrd="0" presId="urn:microsoft.com/office/officeart/2005/8/layout/vList3"/>
    <dgm:cxn modelId="{17F9963B-7F7A-484F-AEA5-1D7464426A36}" type="presParOf" srcId="{36E2B88C-C894-4B34-82A0-535C59D22EC2}" destId="{AD870399-2DB9-4DC4-9173-48BB113A93FD}" srcOrd="0" destOrd="0" presId="urn:microsoft.com/office/officeart/2005/8/layout/vList3"/>
    <dgm:cxn modelId="{910C170E-AAF0-4663-900C-0148EC32ACB6}" type="presParOf" srcId="{36E2B88C-C894-4B34-82A0-535C59D22EC2}" destId="{7659275F-22AB-4987-8D1A-20340B7FF8B0}" srcOrd="1" destOrd="0" presId="urn:microsoft.com/office/officeart/2005/8/layout/vList3"/>
    <dgm:cxn modelId="{DED19F9E-B0F6-420D-9626-C0C774E24CB2}" type="presParOf" srcId="{5B110FB6-30C0-4E1E-8D27-6D46BB8FB0C7}" destId="{0513E2D8-CF47-4B68-8F26-65AF6EE407D0}" srcOrd="3" destOrd="0" presId="urn:microsoft.com/office/officeart/2005/8/layout/vList3"/>
    <dgm:cxn modelId="{48E49738-977A-4F7A-8832-EB670A1C37ED}" type="presParOf" srcId="{5B110FB6-30C0-4E1E-8D27-6D46BB8FB0C7}" destId="{59F46E8F-E5B8-4519-BEA5-3CBB65C84176}" srcOrd="4" destOrd="0" presId="urn:microsoft.com/office/officeart/2005/8/layout/vList3"/>
    <dgm:cxn modelId="{DC3045F6-1345-42AC-BD3A-E4E0C9F13A03}" type="presParOf" srcId="{59F46E8F-E5B8-4519-BEA5-3CBB65C84176}" destId="{E4462AD7-7177-46D2-882F-1EDFB922B350}" srcOrd="0" destOrd="0" presId="urn:microsoft.com/office/officeart/2005/8/layout/vList3"/>
    <dgm:cxn modelId="{87005CD3-5273-4DF6-B804-844D93A5AA47}" type="presParOf" srcId="{59F46E8F-E5B8-4519-BEA5-3CBB65C84176}" destId="{F4498264-34A5-4278-8350-E2AD676CD592}"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F190A2-70DB-468B-8391-EC405125280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5EC07363-3E8D-4EDE-BCBA-35FE5CB64117}">
      <dgm:prSet/>
      <dgm:spPr>
        <a:solidFill>
          <a:schemeClr val="bg1">
            <a:lumMod val="65000"/>
          </a:schemeClr>
        </a:solidFill>
        <a:ln>
          <a:solidFill>
            <a:schemeClr val="lt1">
              <a:hueOff val="0"/>
              <a:satOff val="0"/>
              <a:lumOff val="0"/>
            </a:schemeClr>
          </a:solidFill>
        </a:ln>
      </dgm:spPr>
      <dgm:t>
        <a:bodyPr/>
        <a:lstStyle/>
        <a:p>
          <a:r>
            <a:rPr lang="en-US">
              <a:latin typeface="Arial" panose="020B0604020202020204" pitchFamily="34" charset="0"/>
              <a:cs typeface="Arial" panose="020B0604020202020204" pitchFamily="34" charset="0"/>
            </a:rPr>
            <a:t>Best practice reviews</a:t>
          </a:r>
        </a:p>
      </dgm:t>
    </dgm:pt>
    <dgm:pt modelId="{FB94E38E-9D01-4130-93A5-4351F1D0C5BC}" type="parTrans" cxnId="{C29B9F15-34A5-4553-82C5-480B8A3CB9AA}">
      <dgm:prSet/>
      <dgm:spPr/>
      <dgm:t>
        <a:bodyPr/>
        <a:lstStyle/>
        <a:p>
          <a:endParaRPr lang="en-US"/>
        </a:p>
      </dgm:t>
    </dgm:pt>
    <dgm:pt modelId="{851D9292-8EB8-4A47-81E3-E4A60850E539}" type="sibTrans" cxnId="{C29B9F15-34A5-4553-82C5-480B8A3CB9AA}">
      <dgm:prSet/>
      <dgm:spPr/>
      <dgm:t>
        <a:bodyPr/>
        <a:lstStyle/>
        <a:p>
          <a:endParaRPr lang="en-US"/>
        </a:p>
      </dgm:t>
    </dgm:pt>
    <dgm:pt modelId="{C9B1781A-8119-4E83-B637-676A9DC25DBA}">
      <dgm:prSet/>
      <dgm:spPr>
        <a:solidFill>
          <a:schemeClr val="bg1">
            <a:lumMod val="65000"/>
          </a:schemeClr>
        </a:solidFill>
        <a:ln>
          <a:solidFill>
            <a:schemeClr val="lt1">
              <a:hueOff val="0"/>
              <a:satOff val="0"/>
              <a:lumOff val="0"/>
            </a:schemeClr>
          </a:solidFill>
        </a:ln>
      </dgm:spPr>
      <dgm:t>
        <a:bodyPr/>
        <a:lstStyle/>
        <a:p>
          <a:r>
            <a:rPr lang="en-US">
              <a:latin typeface="Arial" panose="020B0604020202020204" pitchFamily="34" charset="0"/>
              <a:cs typeface="Arial" panose="020B0604020202020204" pitchFamily="34" charset="0"/>
            </a:rPr>
            <a:t>Literature review</a:t>
          </a:r>
        </a:p>
      </dgm:t>
    </dgm:pt>
    <dgm:pt modelId="{92761A4B-BEC2-476C-940E-0FDD60DB3517}" type="parTrans" cxnId="{6C089940-6427-4D6E-8962-DAF62A5B91DD}">
      <dgm:prSet/>
      <dgm:spPr/>
      <dgm:t>
        <a:bodyPr/>
        <a:lstStyle/>
        <a:p>
          <a:endParaRPr lang="en-US"/>
        </a:p>
      </dgm:t>
    </dgm:pt>
    <dgm:pt modelId="{381C3CA5-B118-43C3-A336-2588DBEA207A}" type="sibTrans" cxnId="{6C089940-6427-4D6E-8962-DAF62A5B91DD}">
      <dgm:prSet/>
      <dgm:spPr/>
      <dgm:t>
        <a:bodyPr/>
        <a:lstStyle/>
        <a:p>
          <a:endParaRPr lang="en-US"/>
        </a:p>
      </dgm:t>
    </dgm:pt>
    <dgm:pt modelId="{F1213366-2709-4A4D-A2E4-5B4C01AA53B7}">
      <dgm:prSet/>
      <dgm:spPr>
        <a:solidFill>
          <a:schemeClr val="bg1">
            <a:lumMod val="65000"/>
          </a:schemeClr>
        </a:solidFill>
      </dgm:spPr>
      <dgm:t>
        <a:bodyPr/>
        <a:lstStyle/>
        <a:p>
          <a:r>
            <a:rPr lang="en-US" dirty="0">
              <a:latin typeface="Arial" panose="020B0604020202020204" pitchFamily="34" charset="0"/>
              <a:cs typeface="Arial" panose="020B0604020202020204" pitchFamily="34" charset="0"/>
            </a:rPr>
            <a:t>Identify Draft Solutions</a:t>
          </a:r>
        </a:p>
      </dgm:t>
    </dgm:pt>
    <dgm:pt modelId="{1663EF95-A9E6-420E-AFF9-F8A9D9BDE2B9}" type="parTrans" cxnId="{F7C29B93-275A-4874-ADE0-CB00BFE4A914}">
      <dgm:prSet/>
      <dgm:spPr/>
      <dgm:t>
        <a:bodyPr/>
        <a:lstStyle/>
        <a:p>
          <a:endParaRPr lang="en-US"/>
        </a:p>
      </dgm:t>
    </dgm:pt>
    <dgm:pt modelId="{5BC16878-10BC-4326-AC0E-E3F4A527A633}" type="sibTrans" cxnId="{F7C29B93-275A-4874-ADE0-CB00BFE4A914}">
      <dgm:prSet/>
      <dgm:spPr/>
      <dgm:t>
        <a:bodyPr/>
        <a:lstStyle/>
        <a:p>
          <a:endParaRPr lang="en-US"/>
        </a:p>
      </dgm:t>
    </dgm:pt>
    <dgm:pt modelId="{FE86F93D-AF95-4CF1-9F13-31C1CA81A9B3}">
      <dgm:prSet/>
      <dgm:spPr>
        <a:solidFill>
          <a:schemeClr val="bg1">
            <a:lumMod val="65000"/>
          </a:schemeClr>
        </a:solidFill>
      </dgm:spPr>
      <dgm:t>
        <a:bodyPr/>
        <a:lstStyle/>
        <a:p>
          <a:r>
            <a:rPr lang="en-US" dirty="0">
              <a:latin typeface="Arial" panose="020B0604020202020204" pitchFamily="34" charset="0"/>
              <a:cs typeface="Arial" panose="020B0604020202020204" pitchFamily="34" charset="0"/>
            </a:rPr>
            <a:t>Residential parking permits</a:t>
          </a:r>
        </a:p>
      </dgm:t>
    </dgm:pt>
    <dgm:pt modelId="{0150CD18-90DC-4704-8F59-9687EF1D4DAA}" type="parTrans" cxnId="{1EFFB457-7DE4-4FF3-A3BD-D7EA3CA3F7C5}">
      <dgm:prSet/>
      <dgm:spPr/>
      <dgm:t>
        <a:bodyPr/>
        <a:lstStyle/>
        <a:p>
          <a:endParaRPr lang="en-US"/>
        </a:p>
      </dgm:t>
    </dgm:pt>
    <dgm:pt modelId="{70B33FE4-7AEA-4425-AE82-F728FEC3E03F}" type="sibTrans" cxnId="{1EFFB457-7DE4-4FF3-A3BD-D7EA3CA3F7C5}">
      <dgm:prSet/>
      <dgm:spPr/>
      <dgm:t>
        <a:bodyPr/>
        <a:lstStyle/>
        <a:p>
          <a:endParaRPr lang="en-US"/>
        </a:p>
      </dgm:t>
    </dgm:pt>
    <dgm:pt modelId="{29A2C3B8-4749-4D55-9F2B-CD1EC1110EC0}">
      <dgm:prSet/>
      <dgm:spPr>
        <a:solidFill>
          <a:schemeClr val="bg1">
            <a:lumMod val="65000"/>
          </a:schemeClr>
        </a:solidFill>
      </dgm:spPr>
      <dgm:t>
        <a:bodyPr/>
        <a:lstStyle/>
        <a:p>
          <a:pPr algn="l"/>
          <a:r>
            <a:rPr lang="en-US" dirty="0">
              <a:latin typeface="Arial" panose="020B0604020202020204" pitchFamily="34" charset="0"/>
              <a:cs typeface="Arial" panose="020B0604020202020204" pitchFamily="34" charset="0"/>
            </a:rPr>
            <a:t>Develop Parking Management Strategy</a:t>
          </a:r>
        </a:p>
      </dgm:t>
    </dgm:pt>
    <dgm:pt modelId="{84C7C82F-D77D-4273-A379-B2B7A70C0B7C}" type="parTrans" cxnId="{B0BF4EFB-C7A0-4ACA-A00E-3FB0FBD9C2EF}">
      <dgm:prSet/>
      <dgm:spPr/>
      <dgm:t>
        <a:bodyPr/>
        <a:lstStyle/>
        <a:p>
          <a:endParaRPr lang="en-US"/>
        </a:p>
      </dgm:t>
    </dgm:pt>
    <dgm:pt modelId="{81869667-9CA6-4CBF-B34B-47E4BE86C8DB}" type="sibTrans" cxnId="{B0BF4EFB-C7A0-4ACA-A00E-3FB0FBD9C2EF}">
      <dgm:prSet/>
      <dgm:spPr/>
      <dgm:t>
        <a:bodyPr/>
        <a:lstStyle/>
        <a:p>
          <a:endParaRPr lang="en-US"/>
        </a:p>
      </dgm:t>
    </dgm:pt>
    <dgm:pt modelId="{FB9E3769-E030-409E-A5F9-2887333DAC52}">
      <dgm:prSet/>
      <dgm:spPr>
        <a:solidFill>
          <a:schemeClr val="bg1">
            <a:lumMod val="65000"/>
          </a:schemeClr>
        </a:solidFill>
        <a:ln>
          <a:solidFill>
            <a:schemeClr val="lt1">
              <a:hueOff val="0"/>
              <a:satOff val="0"/>
              <a:lumOff val="0"/>
            </a:schemeClr>
          </a:solidFill>
        </a:ln>
      </dgm:spPr>
      <dgm:t>
        <a:bodyPr/>
        <a:lstStyle/>
        <a:p>
          <a:r>
            <a:rPr lang="en-US" dirty="0">
              <a:latin typeface="Arial" panose="020B0604020202020204" pitchFamily="34" charset="0"/>
              <a:cs typeface="Arial" panose="020B0604020202020204" pitchFamily="34" charset="0"/>
            </a:rPr>
            <a:t>Jurisdiction scan</a:t>
          </a:r>
        </a:p>
      </dgm:t>
    </dgm:pt>
    <dgm:pt modelId="{34861AEA-1A11-47E1-A374-FCB6D8ECF643}" type="parTrans" cxnId="{9C9003C4-9852-4294-8CCA-1AFC80A5138A}">
      <dgm:prSet/>
      <dgm:spPr/>
      <dgm:t>
        <a:bodyPr/>
        <a:lstStyle/>
        <a:p>
          <a:endParaRPr lang="en-US"/>
        </a:p>
      </dgm:t>
    </dgm:pt>
    <dgm:pt modelId="{B0BFB0E1-4E0F-40B3-990B-0BAF7A0A455D}" type="sibTrans" cxnId="{9C9003C4-9852-4294-8CCA-1AFC80A5138A}">
      <dgm:prSet/>
      <dgm:spPr/>
      <dgm:t>
        <a:bodyPr/>
        <a:lstStyle/>
        <a:p>
          <a:endParaRPr lang="en-US"/>
        </a:p>
      </dgm:t>
    </dgm:pt>
    <dgm:pt modelId="{0A252222-58DB-4B70-92D5-3ABD0F809E4C}">
      <dgm:prSet/>
      <dgm:spPr>
        <a:solidFill>
          <a:schemeClr val="bg1">
            <a:lumMod val="65000"/>
          </a:schemeClr>
        </a:solidFill>
      </dgm:spPr>
      <dgm:t>
        <a:bodyPr/>
        <a:lstStyle/>
        <a:p>
          <a:r>
            <a:rPr lang="en-US" dirty="0">
              <a:latin typeface="Arial" panose="020B0604020202020204" pitchFamily="34" charset="0"/>
              <a:cs typeface="Arial" panose="020B0604020202020204" pitchFamily="34" charset="0"/>
            </a:rPr>
            <a:t>Policies</a:t>
          </a:r>
        </a:p>
      </dgm:t>
    </dgm:pt>
    <dgm:pt modelId="{AA09CF25-3604-414C-A58C-A15BC533E084}" type="parTrans" cxnId="{0A8CF1B4-F25A-4BAC-B0A6-A8AD6AB8620E}">
      <dgm:prSet/>
      <dgm:spPr/>
      <dgm:t>
        <a:bodyPr/>
        <a:lstStyle/>
        <a:p>
          <a:endParaRPr lang="en-US"/>
        </a:p>
      </dgm:t>
    </dgm:pt>
    <dgm:pt modelId="{8885DCB0-D614-48B6-B1FC-E6F52C149CE2}" type="sibTrans" cxnId="{0A8CF1B4-F25A-4BAC-B0A6-A8AD6AB8620E}">
      <dgm:prSet/>
      <dgm:spPr/>
      <dgm:t>
        <a:bodyPr/>
        <a:lstStyle/>
        <a:p>
          <a:endParaRPr lang="en-US"/>
        </a:p>
      </dgm:t>
    </dgm:pt>
    <dgm:pt modelId="{551064AF-8B7F-4CFD-B3E0-5AB62B29E6F5}">
      <dgm:prSet/>
      <dgm:spPr>
        <a:solidFill>
          <a:schemeClr val="bg1">
            <a:lumMod val="65000"/>
          </a:schemeClr>
        </a:solidFill>
      </dgm:spPr>
      <dgm:t>
        <a:bodyPr/>
        <a:lstStyle/>
        <a:p>
          <a:r>
            <a:rPr lang="en-US" dirty="0">
              <a:latin typeface="Arial" panose="020B0604020202020204" pitchFamily="34" charset="0"/>
              <a:cs typeface="Arial" panose="020B0604020202020204" pitchFamily="34" charset="0"/>
            </a:rPr>
            <a:t>Additional infrastructure</a:t>
          </a:r>
        </a:p>
      </dgm:t>
    </dgm:pt>
    <dgm:pt modelId="{8C4F9BB0-F529-42CB-92C2-5A2FCE5E34C4}" type="parTrans" cxnId="{E7833011-33FA-44C3-AE6C-EB78EF54C6D5}">
      <dgm:prSet/>
      <dgm:spPr/>
      <dgm:t>
        <a:bodyPr/>
        <a:lstStyle/>
        <a:p>
          <a:endParaRPr lang="en-US"/>
        </a:p>
      </dgm:t>
    </dgm:pt>
    <dgm:pt modelId="{985BF22A-D461-4350-BC31-07C67775E79A}" type="sibTrans" cxnId="{E7833011-33FA-44C3-AE6C-EB78EF54C6D5}">
      <dgm:prSet/>
      <dgm:spPr/>
      <dgm:t>
        <a:bodyPr/>
        <a:lstStyle/>
        <a:p>
          <a:endParaRPr lang="en-US"/>
        </a:p>
      </dgm:t>
    </dgm:pt>
    <dgm:pt modelId="{5B110FB6-30C0-4E1E-8D27-6D46BB8FB0C7}" type="pres">
      <dgm:prSet presAssocID="{80F190A2-70DB-468B-8391-EC4051252807}" presName="linearFlow" presStyleCnt="0">
        <dgm:presLayoutVars>
          <dgm:dir/>
          <dgm:resizeHandles val="exact"/>
        </dgm:presLayoutVars>
      </dgm:prSet>
      <dgm:spPr/>
    </dgm:pt>
    <dgm:pt modelId="{1A1B15C6-6863-44E1-8471-236D11259D86}" type="pres">
      <dgm:prSet presAssocID="{5EC07363-3E8D-4EDE-BCBA-35FE5CB64117}" presName="composite" presStyleCnt="0"/>
      <dgm:spPr/>
    </dgm:pt>
    <dgm:pt modelId="{38B76BC5-4454-421A-99AD-769CC69B977C}" type="pres">
      <dgm:prSet presAssocID="{5EC07363-3E8D-4EDE-BCBA-35FE5CB64117}" presName="imgShp" presStyleLbl="fgImgPlace1" presStyleIdx="0" presStyleCnt="3"/>
      <dgm:spPr>
        <a:solidFill>
          <a:schemeClr val="bg1"/>
        </a:solidFill>
        <a:ln>
          <a:solidFill>
            <a:srgbClr val="008996"/>
          </a:solidFill>
        </a:ln>
      </dgm:spPr>
      <dgm:extLst>
        <a:ext uri="{E40237B7-FDA0-4F09-8148-C483321AD2D9}">
          <dgm14:cNvPr xmlns:dgm14="http://schemas.microsoft.com/office/drawing/2010/diagram" id="0" name="" descr="Question mark outline"/>
        </a:ext>
      </dgm:extLst>
    </dgm:pt>
    <dgm:pt modelId="{2905B71C-0D70-446E-B253-5AD8A13CB00D}" type="pres">
      <dgm:prSet presAssocID="{5EC07363-3E8D-4EDE-BCBA-35FE5CB64117}" presName="txShp" presStyleLbl="node1" presStyleIdx="0" presStyleCnt="3">
        <dgm:presLayoutVars>
          <dgm:bulletEnabled val="1"/>
        </dgm:presLayoutVars>
      </dgm:prSet>
      <dgm:spPr/>
    </dgm:pt>
    <dgm:pt modelId="{540305CA-524D-4EBC-B905-A7B7410B0D1D}" type="pres">
      <dgm:prSet presAssocID="{851D9292-8EB8-4A47-81E3-E4A60850E539}" presName="spacing" presStyleCnt="0"/>
      <dgm:spPr/>
    </dgm:pt>
    <dgm:pt modelId="{36E2B88C-C894-4B34-82A0-535C59D22EC2}" type="pres">
      <dgm:prSet presAssocID="{F1213366-2709-4A4D-A2E4-5B4C01AA53B7}" presName="composite" presStyleCnt="0"/>
      <dgm:spPr/>
    </dgm:pt>
    <dgm:pt modelId="{AD870399-2DB9-4DC4-9173-48BB113A93FD}" type="pres">
      <dgm:prSet presAssocID="{F1213366-2709-4A4D-A2E4-5B4C01AA53B7}" presName="imgShp" presStyleLbl="fgImgPlace1" presStyleIdx="1" presStyleCnt="3"/>
      <dgm:spPr>
        <a:solidFill>
          <a:schemeClr val="bg1"/>
        </a:solidFill>
        <a:ln>
          <a:solidFill>
            <a:srgbClr val="008996"/>
          </a:solidFill>
        </a:ln>
      </dgm:spPr>
      <dgm:extLst>
        <a:ext uri="{E40237B7-FDA0-4F09-8148-C483321AD2D9}">
          <dgm14:cNvPr xmlns:dgm14="http://schemas.microsoft.com/office/drawing/2010/diagram" id="0" name="" descr="Statistics with solid fill"/>
        </a:ext>
      </dgm:extLst>
    </dgm:pt>
    <dgm:pt modelId="{7659275F-22AB-4987-8D1A-20340B7FF8B0}" type="pres">
      <dgm:prSet presAssocID="{F1213366-2709-4A4D-A2E4-5B4C01AA53B7}" presName="txShp" presStyleLbl="node1" presStyleIdx="1" presStyleCnt="3">
        <dgm:presLayoutVars>
          <dgm:bulletEnabled val="1"/>
        </dgm:presLayoutVars>
      </dgm:prSet>
      <dgm:spPr/>
    </dgm:pt>
    <dgm:pt modelId="{0513E2D8-CF47-4B68-8F26-65AF6EE407D0}" type="pres">
      <dgm:prSet presAssocID="{5BC16878-10BC-4326-AC0E-E3F4A527A633}" presName="spacing" presStyleCnt="0"/>
      <dgm:spPr/>
    </dgm:pt>
    <dgm:pt modelId="{59F46E8F-E5B8-4519-BEA5-3CBB65C84176}" type="pres">
      <dgm:prSet presAssocID="{29A2C3B8-4749-4D55-9F2B-CD1EC1110EC0}" presName="composite" presStyleCnt="0"/>
      <dgm:spPr/>
    </dgm:pt>
    <dgm:pt modelId="{E4462AD7-7177-46D2-882F-1EDFB922B350}" type="pres">
      <dgm:prSet presAssocID="{29A2C3B8-4749-4D55-9F2B-CD1EC1110EC0}" presName="imgShp" presStyleLbl="fgImgPlace1" presStyleIdx="2" presStyleCnt="3"/>
      <dgm:spPr>
        <a:solidFill>
          <a:schemeClr val="bg1"/>
        </a:solidFill>
        <a:ln>
          <a:solidFill>
            <a:srgbClr val="008996"/>
          </a:solidFill>
        </a:ln>
      </dgm:spPr>
      <dgm:extLst>
        <a:ext uri="{E40237B7-FDA0-4F09-8148-C483321AD2D9}">
          <dgm14:cNvPr xmlns:dgm14="http://schemas.microsoft.com/office/drawing/2010/diagram" id="0" name="" descr="Chat with solid fill"/>
        </a:ext>
      </dgm:extLst>
    </dgm:pt>
    <dgm:pt modelId="{F4498264-34A5-4278-8350-E2AD676CD592}" type="pres">
      <dgm:prSet presAssocID="{29A2C3B8-4749-4D55-9F2B-CD1EC1110EC0}" presName="txShp" presStyleLbl="node1" presStyleIdx="2" presStyleCnt="3">
        <dgm:presLayoutVars>
          <dgm:bulletEnabled val="1"/>
        </dgm:presLayoutVars>
      </dgm:prSet>
      <dgm:spPr/>
    </dgm:pt>
  </dgm:ptLst>
  <dgm:cxnLst>
    <dgm:cxn modelId="{A16D1408-64F0-464A-8758-4BDA0417617C}" type="presOf" srcId="{F1213366-2709-4A4D-A2E4-5B4C01AA53B7}" destId="{7659275F-22AB-4987-8D1A-20340B7FF8B0}" srcOrd="0" destOrd="0" presId="urn:microsoft.com/office/officeart/2005/8/layout/vList3"/>
    <dgm:cxn modelId="{E7833011-33FA-44C3-AE6C-EB78EF54C6D5}" srcId="{F1213366-2709-4A4D-A2E4-5B4C01AA53B7}" destId="{551064AF-8B7F-4CFD-B3E0-5AB62B29E6F5}" srcOrd="2" destOrd="0" parTransId="{8C4F9BB0-F529-42CB-92C2-5A2FCE5E34C4}" sibTransId="{985BF22A-D461-4350-BC31-07C67775E79A}"/>
    <dgm:cxn modelId="{C29B9F15-34A5-4553-82C5-480B8A3CB9AA}" srcId="{80F190A2-70DB-468B-8391-EC4051252807}" destId="{5EC07363-3E8D-4EDE-BCBA-35FE5CB64117}" srcOrd="0" destOrd="0" parTransId="{FB94E38E-9D01-4130-93A5-4351F1D0C5BC}" sibTransId="{851D9292-8EB8-4A47-81E3-E4A60850E539}"/>
    <dgm:cxn modelId="{9E656222-7462-4410-BD65-C3D7B4EB431B}" type="presOf" srcId="{5EC07363-3E8D-4EDE-BCBA-35FE5CB64117}" destId="{2905B71C-0D70-446E-B253-5AD8A13CB00D}" srcOrd="0" destOrd="0" presId="urn:microsoft.com/office/officeart/2005/8/layout/vList3"/>
    <dgm:cxn modelId="{65F72C3E-F638-4D1B-9B26-BD18F71B5A1B}" type="presOf" srcId="{551064AF-8B7F-4CFD-B3E0-5AB62B29E6F5}" destId="{7659275F-22AB-4987-8D1A-20340B7FF8B0}" srcOrd="0" destOrd="3" presId="urn:microsoft.com/office/officeart/2005/8/layout/vList3"/>
    <dgm:cxn modelId="{6C089940-6427-4D6E-8962-DAF62A5B91DD}" srcId="{5EC07363-3E8D-4EDE-BCBA-35FE5CB64117}" destId="{C9B1781A-8119-4E83-B637-676A9DC25DBA}" srcOrd="0" destOrd="0" parTransId="{92761A4B-BEC2-476C-940E-0FDD60DB3517}" sibTransId="{381C3CA5-B118-43C3-A336-2588DBEA207A}"/>
    <dgm:cxn modelId="{1EFFB457-7DE4-4FF3-A3BD-D7EA3CA3F7C5}" srcId="{F1213366-2709-4A4D-A2E4-5B4C01AA53B7}" destId="{FE86F93D-AF95-4CF1-9F13-31C1CA81A9B3}" srcOrd="0" destOrd="0" parTransId="{0150CD18-90DC-4704-8F59-9687EF1D4DAA}" sibTransId="{70B33FE4-7AEA-4425-AE82-F728FEC3E03F}"/>
    <dgm:cxn modelId="{F7C29B93-275A-4874-ADE0-CB00BFE4A914}" srcId="{80F190A2-70DB-468B-8391-EC4051252807}" destId="{F1213366-2709-4A4D-A2E4-5B4C01AA53B7}" srcOrd="1" destOrd="0" parTransId="{1663EF95-A9E6-420E-AFF9-F8A9D9BDE2B9}" sibTransId="{5BC16878-10BC-4326-AC0E-E3F4A527A633}"/>
    <dgm:cxn modelId="{2FEE84B0-2E18-4DCE-A49A-D3D7C2B60A9A}" type="presOf" srcId="{C9B1781A-8119-4E83-B637-676A9DC25DBA}" destId="{2905B71C-0D70-446E-B253-5AD8A13CB00D}" srcOrd="0" destOrd="1" presId="urn:microsoft.com/office/officeart/2005/8/layout/vList3"/>
    <dgm:cxn modelId="{0A8CF1B4-F25A-4BAC-B0A6-A8AD6AB8620E}" srcId="{F1213366-2709-4A4D-A2E4-5B4C01AA53B7}" destId="{0A252222-58DB-4B70-92D5-3ABD0F809E4C}" srcOrd="1" destOrd="0" parTransId="{AA09CF25-3604-414C-A58C-A15BC533E084}" sibTransId="{8885DCB0-D614-48B6-B1FC-E6F52C149CE2}"/>
    <dgm:cxn modelId="{6531F7BE-F7EC-4F3B-A682-A4B9A7ABF168}" type="presOf" srcId="{29A2C3B8-4749-4D55-9F2B-CD1EC1110EC0}" destId="{F4498264-34A5-4278-8350-E2AD676CD592}" srcOrd="0" destOrd="0" presId="urn:microsoft.com/office/officeart/2005/8/layout/vList3"/>
    <dgm:cxn modelId="{9C9003C4-9852-4294-8CCA-1AFC80A5138A}" srcId="{5EC07363-3E8D-4EDE-BCBA-35FE5CB64117}" destId="{FB9E3769-E030-409E-A5F9-2887333DAC52}" srcOrd="1" destOrd="0" parTransId="{34861AEA-1A11-47E1-A374-FCB6D8ECF643}" sibTransId="{B0BFB0E1-4E0F-40B3-990B-0BAF7A0A455D}"/>
    <dgm:cxn modelId="{214329CB-FBFE-480D-B017-E6A53FF3AD81}" type="presOf" srcId="{FB9E3769-E030-409E-A5F9-2887333DAC52}" destId="{2905B71C-0D70-446E-B253-5AD8A13CB00D}" srcOrd="0" destOrd="2" presId="urn:microsoft.com/office/officeart/2005/8/layout/vList3"/>
    <dgm:cxn modelId="{6AB298CB-E9FC-4594-8517-4B063C479572}" type="presOf" srcId="{80F190A2-70DB-468B-8391-EC4051252807}" destId="{5B110FB6-30C0-4E1E-8D27-6D46BB8FB0C7}" srcOrd="0" destOrd="0" presId="urn:microsoft.com/office/officeart/2005/8/layout/vList3"/>
    <dgm:cxn modelId="{2045D0F5-3CB6-4504-81A8-8936C07D5833}" type="presOf" srcId="{0A252222-58DB-4B70-92D5-3ABD0F809E4C}" destId="{7659275F-22AB-4987-8D1A-20340B7FF8B0}" srcOrd="0" destOrd="2" presId="urn:microsoft.com/office/officeart/2005/8/layout/vList3"/>
    <dgm:cxn modelId="{B0BF4EFB-C7A0-4ACA-A00E-3FB0FBD9C2EF}" srcId="{80F190A2-70DB-468B-8391-EC4051252807}" destId="{29A2C3B8-4749-4D55-9F2B-CD1EC1110EC0}" srcOrd="2" destOrd="0" parTransId="{84C7C82F-D77D-4273-A379-B2B7A70C0B7C}" sibTransId="{81869667-9CA6-4CBF-B34B-47E4BE86C8DB}"/>
    <dgm:cxn modelId="{D86339FF-DDFB-47CD-8304-906EFA16D498}" type="presOf" srcId="{FE86F93D-AF95-4CF1-9F13-31C1CA81A9B3}" destId="{7659275F-22AB-4987-8D1A-20340B7FF8B0}" srcOrd="0" destOrd="1" presId="urn:microsoft.com/office/officeart/2005/8/layout/vList3"/>
    <dgm:cxn modelId="{8D9F48BB-6A41-4F9A-A5D1-2BA3D2AB8673}" type="presParOf" srcId="{5B110FB6-30C0-4E1E-8D27-6D46BB8FB0C7}" destId="{1A1B15C6-6863-44E1-8471-236D11259D86}" srcOrd="0" destOrd="0" presId="urn:microsoft.com/office/officeart/2005/8/layout/vList3"/>
    <dgm:cxn modelId="{F67E6868-1D13-442E-9CDB-3FD1EF9B7F9F}" type="presParOf" srcId="{1A1B15C6-6863-44E1-8471-236D11259D86}" destId="{38B76BC5-4454-421A-99AD-769CC69B977C}" srcOrd="0" destOrd="0" presId="urn:microsoft.com/office/officeart/2005/8/layout/vList3"/>
    <dgm:cxn modelId="{65951F6C-4C88-49F2-939B-356B601511B4}" type="presParOf" srcId="{1A1B15C6-6863-44E1-8471-236D11259D86}" destId="{2905B71C-0D70-446E-B253-5AD8A13CB00D}" srcOrd="1" destOrd="0" presId="urn:microsoft.com/office/officeart/2005/8/layout/vList3"/>
    <dgm:cxn modelId="{BA87F535-34AE-4B6A-8F16-1DC2C924E991}" type="presParOf" srcId="{5B110FB6-30C0-4E1E-8D27-6D46BB8FB0C7}" destId="{540305CA-524D-4EBC-B905-A7B7410B0D1D}" srcOrd="1" destOrd="0" presId="urn:microsoft.com/office/officeart/2005/8/layout/vList3"/>
    <dgm:cxn modelId="{F1D97544-D5EE-4091-9BB5-0217C987D5D9}" type="presParOf" srcId="{5B110FB6-30C0-4E1E-8D27-6D46BB8FB0C7}" destId="{36E2B88C-C894-4B34-82A0-535C59D22EC2}" srcOrd="2" destOrd="0" presId="urn:microsoft.com/office/officeart/2005/8/layout/vList3"/>
    <dgm:cxn modelId="{17F9963B-7F7A-484F-AEA5-1D7464426A36}" type="presParOf" srcId="{36E2B88C-C894-4B34-82A0-535C59D22EC2}" destId="{AD870399-2DB9-4DC4-9173-48BB113A93FD}" srcOrd="0" destOrd="0" presId="urn:microsoft.com/office/officeart/2005/8/layout/vList3"/>
    <dgm:cxn modelId="{910C170E-AAF0-4663-900C-0148EC32ACB6}" type="presParOf" srcId="{36E2B88C-C894-4B34-82A0-535C59D22EC2}" destId="{7659275F-22AB-4987-8D1A-20340B7FF8B0}" srcOrd="1" destOrd="0" presId="urn:microsoft.com/office/officeart/2005/8/layout/vList3"/>
    <dgm:cxn modelId="{DED19F9E-B0F6-420D-9626-C0C774E24CB2}" type="presParOf" srcId="{5B110FB6-30C0-4E1E-8D27-6D46BB8FB0C7}" destId="{0513E2D8-CF47-4B68-8F26-65AF6EE407D0}" srcOrd="3" destOrd="0" presId="urn:microsoft.com/office/officeart/2005/8/layout/vList3"/>
    <dgm:cxn modelId="{48E49738-977A-4F7A-8832-EB670A1C37ED}" type="presParOf" srcId="{5B110FB6-30C0-4E1E-8D27-6D46BB8FB0C7}" destId="{59F46E8F-E5B8-4519-BEA5-3CBB65C84176}" srcOrd="4" destOrd="0" presId="urn:microsoft.com/office/officeart/2005/8/layout/vList3"/>
    <dgm:cxn modelId="{DC3045F6-1345-42AC-BD3A-E4E0C9F13A03}" type="presParOf" srcId="{59F46E8F-E5B8-4519-BEA5-3CBB65C84176}" destId="{E4462AD7-7177-46D2-882F-1EDFB922B350}" srcOrd="0" destOrd="0" presId="urn:microsoft.com/office/officeart/2005/8/layout/vList3"/>
    <dgm:cxn modelId="{87005CD3-5273-4DF6-B804-844D93A5AA47}" type="presParOf" srcId="{59F46E8F-E5B8-4519-BEA5-3CBB65C84176}" destId="{F4498264-34A5-4278-8350-E2AD676CD592}"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5B71C-0D70-446E-B253-5AD8A13CB00D}">
      <dsp:nvSpPr>
        <dsp:cNvPr id="0" name=""/>
        <dsp:cNvSpPr/>
      </dsp:nvSpPr>
      <dsp:spPr>
        <a:xfrm rot="10800000">
          <a:off x="1758016" y="835"/>
          <a:ext cx="5928741" cy="1058747"/>
        </a:xfrm>
        <a:prstGeom prst="homePlate">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6878" tIns="83820"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Data Collection</a:t>
          </a:r>
        </a:p>
        <a:p>
          <a:pPr marL="171450" lvl="1" indent="-171450" algn="l" defTabSz="755650">
            <a:lnSpc>
              <a:spcPct val="90000"/>
            </a:lnSpc>
            <a:spcBef>
              <a:spcPct val="0"/>
            </a:spcBef>
            <a:spcAft>
              <a:spcPct val="15000"/>
            </a:spcAft>
            <a:buChar char="•"/>
          </a:pPr>
          <a:r>
            <a:rPr lang="en-US" sz="1700" kern="1200" dirty="0">
              <a:latin typeface="Arial" panose="020B0604020202020204" pitchFamily="34" charset="0"/>
              <a:cs typeface="Arial" panose="020B0604020202020204" pitchFamily="34" charset="0"/>
            </a:rPr>
            <a:t>Parking utilization studies</a:t>
          </a:r>
        </a:p>
      </dsp:txBody>
      <dsp:txXfrm rot="10800000">
        <a:off x="2022703" y="835"/>
        <a:ext cx="5664054" cy="1058747"/>
      </dsp:txXfrm>
    </dsp:sp>
    <dsp:sp modelId="{38B76BC5-4454-421A-99AD-769CC69B977C}">
      <dsp:nvSpPr>
        <dsp:cNvPr id="0" name=""/>
        <dsp:cNvSpPr/>
      </dsp:nvSpPr>
      <dsp:spPr>
        <a:xfrm>
          <a:off x="1228642" y="835"/>
          <a:ext cx="1058747" cy="1058747"/>
        </a:xfrm>
        <a:prstGeom prst="ellipse">
          <a:avLst/>
        </a:prstGeom>
        <a:solidFill>
          <a:schemeClr val="bg1"/>
        </a:solidFill>
        <a:ln w="25400" cap="flat" cmpd="sng" algn="ctr">
          <a:solidFill>
            <a:srgbClr val="008996"/>
          </a:solidFill>
          <a:prstDash val="solid"/>
        </a:ln>
        <a:effectLst/>
      </dsp:spPr>
      <dsp:style>
        <a:lnRef idx="2">
          <a:scrgbClr r="0" g="0" b="0"/>
        </a:lnRef>
        <a:fillRef idx="1">
          <a:scrgbClr r="0" g="0" b="0"/>
        </a:fillRef>
        <a:effectRef idx="0">
          <a:scrgbClr r="0" g="0" b="0"/>
        </a:effectRef>
        <a:fontRef idx="minor"/>
      </dsp:style>
    </dsp:sp>
    <dsp:sp modelId="{7659275F-22AB-4987-8D1A-20340B7FF8B0}">
      <dsp:nvSpPr>
        <dsp:cNvPr id="0" name=""/>
        <dsp:cNvSpPr/>
      </dsp:nvSpPr>
      <dsp:spPr>
        <a:xfrm rot="10800000">
          <a:off x="1758016" y="1375626"/>
          <a:ext cx="5928741" cy="1058747"/>
        </a:xfrm>
        <a:prstGeom prst="homePlate">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6878" tIns="83820"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Consultation</a:t>
          </a:r>
        </a:p>
        <a:p>
          <a:pPr marL="171450" lvl="1" indent="-171450" algn="l" defTabSz="755650">
            <a:lnSpc>
              <a:spcPct val="90000"/>
            </a:lnSpc>
            <a:spcBef>
              <a:spcPct val="0"/>
            </a:spcBef>
            <a:spcAft>
              <a:spcPct val="15000"/>
            </a:spcAft>
            <a:buChar char="•"/>
          </a:pPr>
          <a:r>
            <a:rPr lang="en-US" sz="1700" kern="1200" dirty="0">
              <a:latin typeface="Arial" panose="020B0604020202020204" pitchFamily="34" charset="0"/>
              <a:cs typeface="Arial" panose="020B0604020202020204" pitchFamily="34" charset="0"/>
            </a:rPr>
            <a:t>2 surveys, business outreach, open house</a:t>
          </a:r>
        </a:p>
      </dsp:txBody>
      <dsp:txXfrm rot="10800000">
        <a:off x="2022703" y="1375626"/>
        <a:ext cx="5664054" cy="1058747"/>
      </dsp:txXfrm>
    </dsp:sp>
    <dsp:sp modelId="{AD870399-2DB9-4DC4-9173-48BB113A93FD}">
      <dsp:nvSpPr>
        <dsp:cNvPr id="0" name=""/>
        <dsp:cNvSpPr/>
      </dsp:nvSpPr>
      <dsp:spPr>
        <a:xfrm>
          <a:off x="1228642" y="1375626"/>
          <a:ext cx="1058747" cy="1058747"/>
        </a:xfrm>
        <a:prstGeom prst="ellipse">
          <a:avLst/>
        </a:prstGeom>
        <a:solidFill>
          <a:schemeClr val="bg1"/>
        </a:solidFill>
        <a:ln w="25400" cap="flat" cmpd="sng" algn="ctr">
          <a:solidFill>
            <a:srgbClr val="008996"/>
          </a:solidFill>
          <a:prstDash val="solid"/>
        </a:ln>
        <a:effectLst/>
      </dsp:spPr>
      <dsp:style>
        <a:lnRef idx="2">
          <a:scrgbClr r="0" g="0" b="0"/>
        </a:lnRef>
        <a:fillRef idx="1">
          <a:scrgbClr r="0" g="0" b="0"/>
        </a:fillRef>
        <a:effectRef idx="0">
          <a:scrgbClr r="0" g="0" b="0"/>
        </a:effectRef>
        <a:fontRef idx="minor"/>
      </dsp:style>
    </dsp:sp>
    <dsp:sp modelId="{F4498264-34A5-4278-8350-E2AD676CD592}">
      <dsp:nvSpPr>
        <dsp:cNvPr id="0" name=""/>
        <dsp:cNvSpPr/>
      </dsp:nvSpPr>
      <dsp:spPr>
        <a:xfrm rot="10800000">
          <a:off x="1758016" y="2750417"/>
          <a:ext cx="5928741" cy="1058747"/>
        </a:xfrm>
        <a:prstGeom prst="homePlate">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6878" tIns="83820"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Needs/Opportunities Assessment</a:t>
          </a:r>
        </a:p>
        <a:p>
          <a:pPr marL="171450" lvl="1" indent="-171450" algn="l" defTabSz="755650">
            <a:lnSpc>
              <a:spcPct val="90000"/>
            </a:lnSpc>
            <a:spcBef>
              <a:spcPct val="0"/>
            </a:spcBef>
            <a:spcAft>
              <a:spcPct val="15000"/>
            </a:spcAft>
            <a:buChar char="•"/>
          </a:pPr>
          <a:r>
            <a:rPr lang="en-US" sz="1700" kern="1200" dirty="0">
              <a:latin typeface="Arial" panose="020B0604020202020204" pitchFamily="34" charset="0"/>
              <a:cs typeface="Arial" panose="020B0604020202020204" pitchFamily="34" charset="0"/>
            </a:rPr>
            <a:t>Parking needs/opportunities for residents</a:t>
          </a:r>
        </a:p>
        <a:p>
          <a:pPr marL="171450" lvl="1" indent="-171450" algn="l" defTabSz="755650">
            <a:lnSpc>
              <a:spcPct val="90000"/>
            </a:lnSpc>
            <a:spcBef>
              <a:spcPct val="0"/>
            </a:spcBef>
            <a:spcAft>
              <a:spcPct val="15000"/>
            </a:spcAft>
            <a:buChar char="•"/>
          </a:pPr>
          <a:r>
            <a:rPr lang="en-US" sz="1700" kern="1200" dirty="0">
              <a:latin typeface="Arial" panose="020B0604020202020204" pitchFamily="34" charset="0"/>
              <a:cs typeface="Arial" panose="020B0604020202020204" pitchFamily="34" charset="0"/>
            </a:rPr>
            <a:t>Parking needs/opportunities for businesses</a:t>
          </a:r>
        </a:p>
      </dsp:txBody>
      <dsp:txXfrm rot="10800000">
        <a:off x="2022703" y="2750417"/>
        <a:ext cx="5664054" cy="1058747"/>
      </dsp:txXfrm>
    </dsp:sp>
    <dsp:sp modelId="{E4462AD7-7177-46D2-882F-1EDFB922B350}">
      <dsp:nvSpPr>
        <dsp:cNvPr id="0" name=""/>
        <dsp:cNvSpPr/>
      </dsp:nvSpPr>
      <dsp:spPr>
        <a:xfrm>
          <a:off x="1228642" y="2750417"/>
          <a:ext cx="1058747" cy="1058747"/>
        </a:xfrm>
        <a:prstGeom prst="ellipse">
          <a:avLst/>
        </a:prstGeom>
        <a:solidFill>
          <a:schemeClr val="bg1"/>
        </a:solidFill>
        <a:ln w="25400" cap="flat" cmpd="sng" algn="ctr">
          <a:solidFill>
            <a:srgbClr val="008996"/>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5B71C-0D70-446E-B253-5AD8A13CB00D}">
      <dsp:nvSpPr>
        <dsp:cNvPr id="0" name=""/>
        <dsp:cNvSpPr/>
      </dsp:nvSpPr>
      <dsp:spPr>
        <a:xfrm rot="10800000">
          <a:off x="1738693" y="412"/>
          <a:ext cx="5928741" cy="981455"/>
        </a:xfrm>
        <a:prstGeom prst="homePlate">
          <a:avLst/>
        </a:prstGeom>
        <a:solidFill>
          <a:schemeClr val="bg1">
            <a:lumMod val="65000"/>
          </a:schemeClr>
        </a:solidFill>
        <a:ln w="25400" cap="flat" cmpd="sng" algn="ctr">
          <a:solidFill>
            <a:schemeClr val="lt1">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2795" tIns="60960" rIns="113792" bIns="60960" numCol="1" spcCol="1270" anchor="t" anchorCtr="0">
          <a:noAutofit/>
        </a:bodyPr>
        <a:lstStyle/>
        <a:p>
          <a:pPr marL="0" lvl="0" indent="0" algn="l"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Best practice reviews</a:t>
          </a:r>
        </a:p>
        <a:p>
          <a:pPr marL="114300" lvl="1"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Literature review</a:t>
          </a: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Jurisdiction scan</a:t>
          </a:r>
        </a:p>
      </dsp:txBody>
      <dsp:txXfrm rot="10800000">
        <a:off x="1984057" y="412"/>
        <a:ext cx="5683377" cy="981455"/>
      </dsp:txXfrm>
    </dsp:sp>
    <dsp:sp modelId="{38B76BC5-4454-421A-99AD-769CC69B977C}">
      <dsp:nvSpPr>
        <dsp:cNvPr id="0" name=""/>
        <dsp:cNvSpPr/>
      </dsp:nvSpPr>
      <dsp:spPr>
        <a:xfrm>
          <a:off x="1247965" y="412"/>
          <a:ext cx="981455" cy="981455"/>
        </a:xfrm>
        <a:prstGeom prst="ellipse">
          <a:avLst/>
        </a:prstGeom>
        <a:solidFill>
          <a:schemeClr val="bg1"/>
        </a:solidFill>
        <a:ln w="25400" cap="flat" cmpd="sng" algn="ctr">
          <a:solidFill>
            <a:srgbClr val="008996"/>
          </a:solidFill>
          <a:prstDash val="solid"/>
        </a:ln>
        <a:effectLst/>
      </dsp:spPr>
      <dsp:style>
        <a:lnRef idx="2">
          <a:scrgbClr r="0" g="0" b="0"/>
        </a:lnRef>
        <a:fillRef idx="1">
          <a:scrgbClr r="0" g="0" b="0"/>
        </a:fillRef>
        <a:effectRef idx="0">
          <a:scrgbClr r="0" g="0" b="0"/>
        </a:effectRef>
        <a:fontRef idx="minor"/>
      </dsp:style>
    </dsp:sp>
    <dsp:sp modelId="{7659275F-22AB-4987-8D1A-20340B7FF8B0}">
      <dsp:nvSpPr>
        <dsp:cNvPr id="0" name=""/>
        <dsp:cNvSpPr/>
      </dsp:nvSpPr>
      <dsp:spPr>
        <a:xfrm rot="10800000">
          <a:off x="1738693" y="1271396"/>
          <a:ext cx="5928741" cy="981455"/>
        </a:xfrm>
        <a:prstGeom prst="homePlate">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2795" tIns="60960" rIns="113792" bIns="60960" numCol="1" spcCol="1270" anchor="t" anchorCtr="0">
          <a:noAutofit/>
        </a:bodyPr>
        <a:lstStyle/>
        <a:p>
          <a:pPr marL="0" lvl="0" indent="0" algn="l"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Identify Draft Solutions</a:t>
          </a: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Residential parking permits</a:t>
          </a: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Policies</a:t>
          </a: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Additional infrastructure</a:t>
          </a:r>
        </a:p>
      </dsp:txBody>
      <dsp:txXfrm rot="10800000">
        <a:off x="1984057" y="1271396"/>
        <a:ext cx="5683377" cy="981455"/>
      </dsp:txXfrm>
    </dsp:sp>
    <dsp:sp modelId="{AD870399-2DB9-4DC4-9173-48BB113A93FD}">
      <dsp:nvSpPr>
        <dsp:cNvPr id="0" name=""/>
        <dsp:cNvSpPr/>
      </dsp:nvSpPr>
      <dsp:spPr>
        <a:xfrm>
          <a:off x="1247965" y="1271396"/>
          <a:ext cx="981455" cy="981455"/>
        </a:xfrm>
        <a:prstGeom prst="ellipse">
          <a:avLst/>
        </a:prstGeom>
        <a:solidFill>
          <a:schemeClr val="bg1"/>
        </a:solidFill>
        <a:ln w="25400" cap="flat" cmpd="sng" algn="ctr">
          <a:solidFill>
            <a:srgbClr val="008996"/>
          </a:solidFill>
          <a:prstDash val="solid"/>
        </a:ln>
        <a:effectLst/>
      </dsp:spPr>
      <dsp:style>
        <a:lnRef idx="2">
          <a:scrgbClr r="0" g="0" b="0"/>
        </a:lnRef>
        <a:fillRef idx="1">
          <a:scrgbClr r="0" g="0" b="0"/>
        </a:fillRef>
        <a:effectRef idx="0">
          <a:scrgbClr r="0" g="0" b="0"/>
        </a:effectRef>
        <a:fontRef idx="minor"/>
      </dsp:style>
    </dsp:sp>
    <dsp:sp modelId="{F4498264-34A5-4278-8350-E2AD676CD592}">
      <dsp:nvSpPr>
        <dsp:cNvPr id="0" name=""/>
        <dsp:cNvSpPr/>
      </dsp:nvSpPr>
      <dsp:spPr>
        <a:xfrm rot="10800000">
          <a:off x="1738693" y="2542381"/>
          <a:ext cx="5928741" cy="981455"/>
        </a:xfrm>
        <a:prstGeom prst="homePlate">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2795" tIns="60960" rIns="113792"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Develop Parking Management Strategy</a:t>
          </a:r>
        </a:p>
      </dsp:txBody>
      <dsp:txXfrm rot="10800000">
        <a:off x="1984057" y="2542381"/>
        <a:ext cx="5683377" cy="981455"/>
      </dsp:txXfrm>
    </dsp:sp>
    <dsp:sp modelId="{E4462AD7-7177-46D2-882F-1EDFB922B350}">
      <dsp:nvSpPr>
        <dsp:cNvPr id="0" name=""/>
        <dsp:cNvSpPr/>
      </dsp:nvSpPr>
      <dsp:spPr>
        <a:xfrm>
          <a:off x="1247965" y="2542381"/>
          <a:ext cx="981455" cy="981455"/>
        </a:xfrm>
        <a:prstGeom prst="ellipse">
          <a:avLst/>
        </a:prstGeom>
        <a:solidFill>
          <a:schemeClr val="bg1"/>
        </a:solidFill>
        <a:ln w="25400" cap="flat" cmpd="sng" algn="ctr">
          <a:solidFill>
            <a:srgbClr val="008996"/>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0BF3B112-16B7-4F43-A840-92CC2080034A}" type="datetimeFigureOut">
              <a:rPr lang="en-US" smtClean="0"/>
              <a:t>1/2/2024</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1856129C-C5E7-4779-8828-4802A2648E28}" type="slidenum">
              <a:rPr lang="en-US" smtClean="0"/>
              <a:t>‹#›</a:t>
            </a:fld>
            <a:endParaRPr lang="en-US"/>
          </a:p>
        </p:txBody>
      </p:sp>
    </p:spTree>
    <p:extLst>
      <p:ext uri="{BB962C8B-B14F-4D97-AF65-F5344CB8AC3E}">
        <p14:creationId xmlns:p14="http://schemas.microsoft.com/office/powerpoint/2010/main" val="2590815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My name is Gordon Hui and I am a senior transportation planner and engineer for the municipal transportation planning team at R.J. Burnside &amp; Associates. I am also the project manager for this parking study. We recognize that Clinton is experiencing similar challenges to downtowns in other municipalities related to increasing growth to the area, population intensification, but we also recognize that the Clinton is its own unique location and destination within Ontario. We recognize that it’s a highly sought after tourist destination, filled with many local businesses, and directly adjacent to the shores of Lake Huron. We recognize that although parking challenges are similar to other municipalities, we have been working with Municipal staff to ensure that this parking strategy is unique and tailor-made to the Municipality itself. </a:t>
            </a:r>
          </a:p>
          <a:p>
            <a:endParaRPr lang="en-US" dirty="0"/>
          </a:p>
        </p:txBody>
      </p:sp>
      <p:sp>
        <p:nvSpPr>
          <p:cNvPr id="4" name="Slide Number Placeholder 3"/>
          <p:cNvSpPr>
            <a:spLocks noGrp="1"/>
          </p:cNvSpPr>
          <p:nvPr>
            <p:ph type="sldNum" sz="quarter" idx="5"/>
          </p:nvPr>
        </p:nvSpPr>
        <p:spPr/>
        <p:txBody>
          <a:bodyPr/>
          <a:lstStyle/>
          <a:p>
            <a:fld id="{1856129C-C5E7-4779-8828-4802A2648E28}" type="slidenum">
              <a:rPr lang="en-US" smtClean="0"/>
              <a:t>1</a:t>
            </a:fld>
            <a:endParaRPr lang="en-US"/>
          </a:p>
        </p:txBody>
      </p:sp>
    </p:spTree>
    <p:extLst>
      <p:ext uri="{BB962C8B-B14F-4D97-AF65-F5344CB8AC3E}">
        <p14:creationId xmlns:p14="http://schemas.microsoft.com/office/powerpoint/2010/main" val="3660187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two types of data we are collecting includes parking utilization and turnover. Utilization refers to the percentage of the spaces that is occupied by parked vehicles at any give time. </a:t>
            </a:r>
          </a:p>
          <a:p>
            <a:endParaRPr lang="en-US" dirty="0"/>
          </a:p>
          <a:p>
            <a:r>
              <a:rPr lang="en-US" dirty="0"/>
              <a:t>Turnover is the number of vehicles that use each park stall throughout a period of time. So in other words, the more vehicles that use a particular parking spot during the day, the shorter the average parking duration. </a:t>
            </a:r>
          </a:p>
        </p:txBody>
      </p:sp>
      <p:sp>
        <p:nvSpPr>
          <p:cNvPr id="4" name="Slide Number Placeholder 3"/>
          <p:cNvSpPr>
            <a:spLocks noGrp="1"/>
          </p:cNvSpPr>
          <p:nvPr>
            <p:ph type="sldNum" sz="quarter" idx="5"/>
          </p:nvPr>
        </p:nvSpPr>
        <p:spPr/>
        <p:txBody>
          <a:bodyPr/>
          <a:lstStyle/>
          <a:p>
            <a:fld id="{1856129C-C5E7-4779-8828-4802A2648E28}" type="slidenum">
              <a:rPr lang="en-US" smtClean="0"/>
              <a:t>10</a:t>
            </a:fld>
            <a:endParaRPr lang="en-US"/>
          </a:p>
        </p:txBody>
      </p:sp>
    </p:spTree>
    <p:extLst>
      <p:ext uri="{BB962C8B-B14F-4D97-AF65-F5344CB8AC3E}">
        <p14:creationId xmlns:p14="http://schemas.microsoft.com/office/powerpoint/2010/main" val="129441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Utilization data will be collected along the streets and areas highlighted in red between 9 AM to 6 PM. Turnover or duration data will be collected in the areas and streets highlighted in yellow. The purpose is to understand how high the parking demand is and when that demand is occurring throughout the day.</a:t>
            </a:r>
          </a:p>
        </p:txBody>
      </p:sp>
      <p:sp>
        <p:nvSpPr>
          <p:cNvPr id="4" name="Slide Number Placeholder 3"/>
          <p:cNvSpPr>
            <a:spLocks noGrp="1"/>
          </p:cNvSpPr>
          <p:nvPr>
            <p:ph type="sldNum" sz="quarter" idx="5"/>
          </p:nvPr>
        </p:nvSpPr>
        <p:spPr/>
        <p:txBody>
          <a:bodyPr/>
          <a:lstStyle/>
          <a:p>
            <a:fld id="{1856129C-C5E7-4779-8828-4802A2648E28}" type="slidenum">
              <a:rPr lang="en-US" smtClean="0"/>
              <a:t>11</a:t>
            </a:fld>
            <a:endParaRPr lang="en-US"/>
          </a:p>
        </p:txBody>
      </p:sp>
    </p:spTree>
    <p:extLst>
      <p:ext uri="{BB962C8B-B14F-4D97-AF65-F5344CB8AC3E}">
        <p14:creationId xmlns:p14="http://schemas.microsoft.com/office/powerpoint/2010/main" val="3678470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few slides show some of the components of the parking management system that we will be exploring. </a:t>
            </a:r>
          </a:p>
        </p:txBody>
      </p:sp>
      <p:sp>
        <p:nvSpPr>
          <p:cNvPr id="4" name="Slide Number Placeholder 3"/>
          <p:cNvSpPr>
            <a:spLocks noGrp="1"/>
          </p:cNvSpPr>
          <p:nvPr>
            <p:ph type="sldNum" sz="quarter" idx="5"/>
          </p:nvPr>
        </p:nvSpPr>
        <p:spPr/>
        <p:txBody>
          <a:bodyPr/>
          <a:lstStyle/>
          <a:p>
            <a:fld id="{1856129C-C5E7-4779-8828-4802A2648E28}" type="slidenum">
              <a:rPr lang="en-US" smtClean="0"/>
              <a:t>12</a:t>
            </a:fld>
            <a:endParaRPr lang="en-US"/>
          </a:p>
        </p:txBody>
      </p:sp>
    </p:spTree>
    <p:extLst>
      <p:ext uri="{BB962C8B-B14F-4D97-AF65-F5344CB8AC3E}">
        <p14:creationId xmlns:p14="http://schemas.microsoft.com/office/powerpoint/2010/main" val="1480853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common challenge for downtowns like Clinton are that there are many different types of parking users competing for the same spots. For example, there are visitors or tourists to the areas, employees of businesses adjacent to the main streets, and residents who live close by or live on top of the first floor all need parking. All these parking users may, to some degree, rely on the municipal parking supply. They each have their own unique set of needs and wants. For example, visitors often want close and convenient parking, employees require long-term parking throughout the day, and residents want to be able to park overnight.</a:t>
            </a:r>
          </a:p>
        </p:txBody>
      </p:sp>
      <p:sp>
        <p:nvSpPr>
          <p:cNvPr id="4" name="Slide Number Placeholder 3"/>
          <p:cNvSpPr>
            <a:spLocks noGrp="1"/>
          </p:cNvSpPr>
          <p:nvPr>
            <p:ph type="sldNum" sz="quarter" idx="5"/>
          </p:nvPr>
        </p:nvSpPr>
        <p:spPr/>
        <p:txBody>
          <a:bodyPr/>
          <a:lstStyle/>
          <a:p>
            <a:fld id="{1856129C-C5E7-4779-8828-4802A2648E28}" type="slidenum">
              <a:rPr lang="en-US" smtClean="0"/>
              <a:t>13</a:t>
            </a:fld>
            <a:endParaRPr lang="en-US"/>
          </a:p>
        </p:txBody>
      </p:sp>
    </p:spTree>
    <p:extLst>
      <p:ext uri="{BB962C8B-B14F-4D97-AF65-F5344CB8AC3E}">
        <p14:creationId xmlns:p14="http://schemas.microsoft.com/office/powerpoint/2010/main" val="226324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assist in the development of the parking framework, we will be looking into the parking duration limits. The parking by-law defines these limits. Much of the downtown area has 2 hour parking limits from 8 AM to 6 PM. There are currently no off-street parking duration limits. The study will be exploring appropriate parking limits that can balance adequate time for users while optimizing the use of the existing parking supply. </a:t>
            </a:r>
          </a:p>
        </p:txBody>
      </p:sp>
      <p:sp>
        <p:nvSpPr>
          <p:cNvPr id="4" name="Slide Number Placeholder 3"/>
          <p:cNvSpPr>
            <a:spLocks noGrp="1"/>
          </p:cNvSpPr>
          <p:nvPr>
            <p:ph type="sldNum" sz="quarter" idx="5"/>
          </p:nvPr>
        </p:nvSpPr>
        <p:spPr/>
        <p:txBody>
          <a:bodyPr/>
          <a:lstStyle/>
          <a:p>
            <a:fld id="{1856129C-C5E7-4779-8828-4802A2648E28}" type="slidenum">
              <a:rPr lang="en-US" smtClean="0"/>
              <a:t>14</a:t>
            </a:fld>
            <a:endParaRPr lang="en-US"/>
          </a:p>
        </p:txBody>
      </p:sp>
    </p:spTree>
    <p:extLst>
      <p:ext uri="{BB962C8B-B14F-4D97-AF65-F5344CB8AC3E}">
        <p14:creationId xmlns:p14="http://schemas.microsoft.com/office/powerpoint/2010/main" val="1187970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will also develop a strategy and implementation plan that considers how to best leverage both on-street spaces and parking lots to provide for all users. We will be exploring how programs such as residential parking permits allow residents to park overnight in certain locations. We will be exploring opportunities for additional spaces to be used for paved parking with marked stalls.</a:t>
            </a:r>
          </a:p>
        </p:txBody>
      </p:sp>
      <p:sp>
        <p:nvSpPr>
          <p:cNvPr id="4" name="Slide Number Placeholder 3"/>
          <p:cNvSpPr>
            <a:spLocks noGrp="1"/>
          </p:cNvSpPr>
          <p:nvPr>
            <p:ph type="sldNum" sz="quarter" idx="5"/>
          </p:nvPr>
        </p:nvSpPr>
        <p:spPr/>
        <p:txBody>
          <a:bodyPr/>
          <a:lstStyle/>
          <a:p>
            <a:fld id="{1856129C-C5E7-4779-8828-4802A2648E28}" type="slidenum">
              <a:rPr lang="en-US" smtClean="0"/>
              <a:t>15</a:t>
            </a:fld>
            <a:endParaRPr lang="en-US"/>
          </a:p>
        </p:txBody>
      </p:sp>
    </p:spTree>
    <p:extLst>
      <p:ext uri="{BB962C8B-B14F-4D97-AF65-F5344CB8AC3E}">
        <p14:creationId xmlns:p14="http://schemas.microsoft.com/office/powerpoint/2010/main" val="2678376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also be exploring accessibility needs for those with mobility constraints. We want to ensure that there are no barriers between where users park and where they want to visit. </a:t>
            </a:r>
          </a:p>
        </p:txBody>
      </p:sp>
      <p:sp>
        <p:nvSpPr>
          <p:cNvPr id="4" name="Slide Number Placeholder 3"/>
          <p:cNvSpPr>
            <a:spLocks noGrp="1"/>
          </p:cNvSpPr>
          <p:nvPr>
            <p:ph type="sldNum" sz="quarter" idx="5"/>
          </p:nvPr>
        </p:nvSpPr>
        <p:spPr/>
        <p:txBody>
          <a:bodyPr/>
          <a:lstStyle/>
          <a:p>
            <a:fld id="{1856129C-C5E7-4779-8828-4802A2648E28}" type="slidenum">
              <a:rPr lang="en-US" smtClean="0"/>
              <a:t>16</a:t>
            </a:fld>
            <a:endParaRPr lang="en-US"/>
          </a:p>
        </p:txBody>
      </p:sp>
    </p:spTree>
    <p:extLst>
      <p:ext uri="{BB962C8B-B14F-4D97-AF65-F5344CB8AC3E}">
        <p14:creationId xmlns:p14="http://schemas.microsoft.com/office/powerpoint/2010/main" val="2638045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discusses what we’ve heard so far in our surveys. </a:t>
            </a:r>
          </a:p>
        </p:txBody>
      </p:sp>
      <p:sp>
        <p:nvSpPr>
          <p:cNvPr id="4" name="Slide Number Placeholder 3"/>
          <p:cNvSpPr>
            <a:spLocks noGrp="1"/>
          </p:cNvSpPr>
          <p:nvPr>
            <p:ph type="sldNum" sz="quarter" idx="5"/>
          </p:nvPr>
        </p:nvSpPr>
        <p:spPr/>
        <p:txBody>
          <a:bodyPr/>
          <a:lstStyle/>
          <a:p>
            <a:fld id="{1856129C-C5E7-4779-8828-4802A2648E28}" type="slidenum">
              <a:rPr lang="en-US" smtClean="0"/>
              <a:t>17</a:t>
            </a:fld>
            <a:endParaRPr lang="en-US"/>
          </a:p>
        </p:txBody>
      </p:sp>
    </p:spTree>
    <p:extLst>
      <p:ext uri="{BB962C8B-B14F-4D97-AF65-F5344CB8AC3E}">
        <p14:creationId xmlns:p14="http://schemas.microsoft.com/office/powerpoint/2010/main" val="676283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surveys are currently hosted on centralhuron.ca. One is targeted towards employers and employees and one for residents. They were advertised through social media, mailouts to residents, and emails to businesses through the BIA. The surveys opened on November 2, 2023 and we have received 223 responses to date which consists of186 from residents and 37 from employer/employees. </a:t>
            </a:r>
          </a:p>
          <a:p>
            <a:endParaRPr lang="en-US" dirty="0"/>
          </a:p>
          <a:p>
            <a:r>
              <a:rPr lang="en-US" dirty="0"/>
              <a:t>The survey is still open and we would love to hear your input. You can use the following link: tinyurl.com/</a:t>
            </a:r>
            <a:r>
              <a:rPr lang="en-US" dirty="0" err="1"/>
              <a:t>DowntownClintonParking</a:t>
            </a:r>
            <a:r>
              <a:rPr lang="en-US" dirty="0"/>
              <a:t> Study or scan the QR code on the right of this slide. </a:t>
            </a:r>
          </a:p>
        </p:txBody>
      </p:sp>
      <p:sp>
        <p:nvSpPr>
          <p:cNvPr id="4" name="Slide Number Placeholder 3"/>
          <p:cNvSpPr>
            <a:spLocks noGrp="1"/>
          </p:cNvSpPr>
          <p:nvPr>
            <p:ph type="sldNum" sz="quarter" idx="5"/>
          </p:nvPr>
        </p:nvSpPr>
        <p:spPr/>
        <p:txBody>
          <a:bodyPr/>
          <a:lstStyle/>
          <a:p>
            <a:fld id="{1856129C-C5E7-4779-8828-4802A2648E28}" type="slidenum">
              <a:rPr lang="en-US" smtClean="0"/>
              <a:t>18</a:t>
            </a:fld>
            <a:endParaRPr lang="en-US"/>
          </a:p>
        </p:txBody>
      </p:sp>
    </p:spTree>
    <p:extLst>
      <p:ext uri="{BB962C8B-B14F-4D97-AF65-F5344CB8AC3E}">
        <p14:creationId xmlns:p14="http://schemas.microsoft.com/office/powerpoint/2010/main" val="3686496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highlights a few questions we asked in the resident survey. We asked if respondents supported planned street closures for more pedestrian-only streets and 72% said they supported them. We asked about Clinton residents’ parking availability on site and 15% said they did not have a dedicated parking space in their building or home. We asked Clinton residents if they had enough parking at home and 25% said they did not. The top issues based on the survey were that vehicles are parked all day taking up spaces on –street, not enough parking was available, there was no parking for residents who live in the </a:t>
            </a:r>
            <a:r>
              <a:rPr lang="en-US" dirty="0" err="1"/>
              <a:t>upstair</a:t>
            </a:r>
            <a:r>
              <a:rPr lang="en-US" dirty="0"/>
              <a:t> apartments, lack of accessible spots, and parking challenges during the winter time.</a:t>
            </a:r>
          </a:p>
        </p:txBody>
      </p:sp>
      <p:sp>
        <p:nvSpPr>
          <p:cNvPr id="4" name="Slide Number Placeholder 3"/>
          <p:cNvSpPr>
            <a:spLocks noGrp="1"/>
          </p:cNvSpPr>
          <p:nvPr>
            <p:ph type="sldNum" sz="quarter" idx="5"/>
          </p:nvPr>
        </p:nvSpPr>
        <p:spPr/>
        <p:txBody>
          <a:bodyPr/>
          <a:lstStyle/>
          <a:p>
            <a:fld id="{1856129C-C5E7-4779-8828-4802A2648E28}" type="slidenum">
              <a:rPr lang="en-US" smtClean="0"/>
              <a:t>19</a:t>
            </a:fld>
            <a:endParaRPr lang="en-US"/>
          </a:p>
        </p:txBody>
      </p:sp>
    </p:spTree>
    <p:extLst>
      <p:ext uri="{BB962C8B-B14F-4D97-AF65-F5344CB8AC3E}">
        <p14:creationId xmlns:p14="http://schemas.microsoft.com/office/powerpoint/2010/main" val="152820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team consists of a variety of Municipal staff and staff from R.J. Burnside &amp; Associates.</a:t>
            </a:r>
          </a:p>
        </p:txBody>
      </p:sp>
      <p:sp>
        <p:nvSpPr>
          <p:cNvPr id="4" name="Slide Number Placeholder 3"/>
          <p:cNvSpPr>
            <a:spLocks noGrp="1"/>
          </p:cNvSpPr>
          <p:nvPr>
            <p:ph type="sldNum" sz="quarter" idx="5"/>
          </p:nvPr>
        </p:nvSpPr>
        <p:spPr/>
        <p:txBody>
          <a:bodyPr/>
          <a:lstStyle/>
          <a:p>
            <a:fld id="{1856129C-C5E7-4779-8828-4802A2648E28}" type="slidenum">
              <a:rPr lang="en-US" smtClean="0"/>
              <a:t>2</a:t>
            </a:fld>
            <a:endParaRPr lang="en-US"/>
          </a:p>
        </p:txBody>
      </p:sp>
    </p:spTree>
    <p:extLst>
      <p:ext uri="{BB962C8B-B14F-4D97-AF65-F5344CB8AC3E}">
        <p14:creationId xmlns:p14="http://schemas.microsoft.com/office/powerpoint/2010/main" val="1015646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highlights a few questions we asked in the employer/employee survey. We asked how long employees needed to park, and 84% said they required parking for longer than 7 hours. We asked if respondents could find parking when they drove to work. 27% said they always had enough parking when going to work. We asked if employees felt that the 2 hour parking limits were enough for their customers. 57% </a:t>
            </a:r>
            <a:r>
              <a:rPr lang="en-US" dirty="0" err="1"/>
              <a:t>belived</a:t>
            </a:r>
            <a:r>
              <a:rPr lang="en-US" dirty="0"/>
              <a:t> that 2 hours was not enough. Top issues for employees were that there were no long-term or overnight parking spaces for tenants, no close and convenient parking for customers, 2 hour parking is being used for much longer by residents or businesses ,, and that there was not enough parking.</a:t>
            </a:r>
          </a:p>
        </p:txBody>
      </p:sp>
      <p:sp>
        <p:nvSpPr>
          <p:cNvPr id="4" name="Slide Number Placeholder 3"/>
          <p:cNvSpPr>
            <a:spLocks noGrp="1"/>
          </p:cNvSpPr>
          <p:nvPr>
            <p:ph type="sldNum" sz="quarter" idx="5"/>
          </p:nvPr>
        </p:nvSpPr>
        <p:spPr/>
        <p:txBody>
          <a:bodyPr/>
          <a:lstStyle/>
          <a:p>
            <a:fld id="{1856129C-C5E7-4779-8828-4802A2648E28}" type="slidenum">
              <a:rPr lang="en-US" smtClean="0"/>
              <a:t>20</a:t>
            </a:fld>
            <a:endParaRPr lang="en-US"/>
          </a:p>
        </p:txBody>
      </p:sp>
    </p:spTree>
    <p:extLst>
      <p:ext uri="{BB962C8B-B14F-4D97-AF65-F5344CB8AC3E}">
        <p14:creationId xmlns:p14="http://schemas.microsoft.com/office/powerpoint/2010/main" val="1369978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our next steps, we </a:t>
            </a:r>
          </a:p>
        </p:txBody>
      </p:sp>
      <p:sp>
        <p:nvSpPr>
          <p:cNvPr id="4" name="Slide Number Placeholder 3"/>
          <p:cNvSpPr>
            <a:spLocks noGrp="1"/>
          </p:cNvSpPr>
          <p:nvPr>
            <p:ph type="sldNum" sz="quarter" idx="5"/>
          </p:nvPr>
        </p:nvSpPr>
        <p:spPr/>
        <p:txBody>
          <a:bodyPr/>
          <a:lstStyle/>
          <a:p>
            <a:fld id="{1856129C-C5E7-4779-8828-4802A2648E28}" type="slidenum">
              <a:rPr lang="en-US" smtClean="0"/>
              <a:t>21</a:t>
            </a:fld>
            <a:endParaRPr lang="en-US"/>
          </a:p>
        </p:txBody>
      </p:sp>
    </p:spTree>
    <p:extLst>
      <p:ext uri="{BB962C8B-B14F-4D97-AF65-F5344CB8AC3E}">
        <p14:creationId xmlns:p14="http://schemas.microsoft.com/office/powerpoint/2010/main" val="1305942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any further question comments or concerns you can </a:t>
            </a:r>
            <a:r>
              <a:rPr lang="en-US" dirty="0" err="1"/>
              <a:t>contactAnne</a:t>
            </a:r>
            <a:r>
              <a:rPr lang="en-US" dirty="0"/>
              <a:t>-Marie Thomson or myself, Gordon Hui. Our contact information is shown on this slide. Thank you for your time and we look forward to hearing from you. </a:t>
            </a:r>
          </a:p>
        </p:txBody>
      </p:sp>
      <p:sp>
        <p:nvSpPr>
          <p:cNvPr id="4" name="Slide Number Placeholder 3"/>
          <p:cNvSpPr>
            <a:spLocks noGrp="1"/>
          </p:cNvSpPr>
          <p:nvPr>
            <p:ph type="sldNum" sz="quarter" idx="5"/>
          </p:nvPr>
        </p:nvSpPr>
        <p:spPr/>
        <p:txBody>
          <a:bodyPr/>
          <a:lstStyle/>
          <a:p>
            <a:fld id="{1856129C-C5E7-4779-8828-4802A2648E28}" type="slidenum">
              <a:rPr lang="en-US" smtClean="0"/>
              <a:t>22</a:t>
            </a:fld>
            <a:endParaRPr lang="en-US"/>
          </a:p>
        </p:txBody>
      </p:sp>
    </p:spTree>
    <p:extLst>
      <p:ext uri="{BB962C8B-B14F-4D97-AF65-F5344CB8AC3E}">
        <p14:creationId xmlns:p14="http://schemas.microsoft.com/office/powerpoint/2010/main" val="2937149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 will be discussion the study purpose, the study scope which consists of Phase 1 and Phase 2, data collection, parking management components that we are reviewing, what we’ve heard so far, and our next steps. </a:t>
            </a:r>
          </a:p>
        </p:txBody>
      </p:sp>
      <p:sp>
        <p:nvSpPr>
          <p:cNvPr id="4" name="Slide Number Placeholder 3"/>
          <p:cNvSpPr>
            <a:spLocks noGrp="1"/>
          </p:cNvSpPr>
          <p:nvPr>
            <p:ph type="sldNum" sz="quarter" idx="5"/>
          </p:nvPr>
        </p:nvSpPr>
        <p:spPr/>
        <p:txBody>
          <a:bodyPr/>
          <a:lstStyle/>
          <a:p>
            <a:fld id="{1856129C-C5E7-4779-8828-4802A2648E28}" type="slidenum">
              <a:rPr lang="en-US" smtClean="0"/>
              <a:t>3</a:t>
            </a:fld>
            <a:endParaRPr lang="en-US"/>
          </a:p>
        </p:txBody>
      </p:sp>
    </p:spTree>
    <p:extLst>
      <p:ext uri="{BB962C8B-B14F-4D97-AF65-F5344CB8AC3E}">
        <p14:creationId xmlns:p14="http://schemas.microsoft.com/office/powerpoint/2010/main" val="691574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374151"/>
                </a:solidFill>
                <a:effectLst/>
                <a:latin typeface="Söhne"/>
              </a:rPr>
              <a:t>The purpose of this study is to understand the parking issues that currently exist or are anticipated to exist in Clinton and develop a parking management framework that addresses those issues. </a:t>
            </a:r>
          </a:p>
          <a:p>
            <a:pPr algn="l">
              <a:buFont typeface="Arial" panose="020B0604020202020204" pitchFamily="34" charset="0"/>
              <a:buNone/>
            </a:pPr>
            <a:endParaRPr lang="en-US" b="0" i="0" dirty="0">
              <a:solidFill>
                <a:srgbClr val="374151"/>
              </a:solidFill>
              <a:effectLst/>
              <a:latin typeface="Söhne"/>
            </a:endParaRPr>
          </a:p>
          <a:p>
            <a:pPr algn="l">
              <a:buFont typeface="Arial" panose="020B0604020202020204" pitchFamily="34" charset="0"/>
              <a:buNone/>
            </a:pPr>
            <a:endParaRPr lang="en-US" b="0" i="0" dirty="0">
              <a:solidFill>
                <a:srgbClr val="374151"/>
              </a:solidFill>
              <a:effectLst/>
              <a:latin typeface="Söhne"/>
            </a:endParaRPr>
          </a:p>
          <a:p>
            <a:pPr algn="l">
              <a:buFont typeface="Arial" panose="020B0604020202020204" pitchFamily="34" charset="0"/>
              <a:buNone/>
            </a:pPr>
            <a:r>
              <a:rPr lang="en-US" b="0" i="0" dirty="0">
                <a:solidFill>
                  <a:srgbClr val="374151"/>
                </a:solidFill>
                <a:effectLst/>
                <a:latin typeface="Söhne"/>
              </a:rPr>
              <a:t>The study intends on addressing challenges while supporting the Town’s objectives such as the creating an attractive public realm, supporting economic development, and enhancing accessibility.</a:t>
            </a:r>
          </a:p>
        </p:txBody>
      </p:sp>
      <p:sp>
        <p:nvSpPr>
          <p:cNvPr id="4" name="Slide Number Placeholder 3"/>
          <p:cNvSpPr>
            <a:spLocks noGrp="1"/>
          </p:cNvSpPr>
          <p:nvPr>
            <p:ph type="sldNum" sz="quarter" idx="5"/>
          </p:nvPr>
        </p:nvSpPr>
        <p:spPr/>
        <p:txBody>
          <a:bodyPr/>
          <a:lstStyle/>
          <a:p>
            <a:fld id="{1856129C-C5E7-4779-8828-4802A2648E28}" type="slidenum">
              <a:rPr lang="en-US" smtClean="0"/>
              <a:t>4</a:t>
            </a:fld>
            <a:endParaRPr lang="en-US"/>
          </a:p>
        </p:txBody>
      </p:sp>
    </p:spTree>
    <p:extLst>
      <p:ext uri="{BB962C8B-B14F-4D97-AF65-F5344CB8AC3E}">
        <p14:creationId xmlns:p14="http://schemas.microsoft.com/office/powerpoint/2010/main" val="2460514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study area is within and in close vicinity to the Clinton Business Improvement Area district shown on the figure on this slide. </a:t>
            </a:r>
          </a:p>
        </p:txBody>
      </p:sp>
      <p:sp>
        <p:nvSpPr>
          <p:cNvPr id="4" name="Slide Number Placeholder 3"/>
          <p:cNvSpPr>
            <a:spLocks noGrp="1"/>
          </p:cNvSpPr>
          <p:nvPr>
            <p:ph type="sldNum" sz="quarter" idx="5"/>
          </p:nvPr>
        </p:nvSpPr>
        <p:spPr/>
        <p:txBody>
          <a:bodyPr/>
          <a:lstStyle/>
          <a:p>
            <a:fld id="{1856129C-C5E7-4779-8828-4802A2648E28}" type="slidenum">
              <a:rPr lang="en-US" smtClean="0"/>
              <a:t>5</a:t>
            </a:fld>
            <a:endParaRPr lang="en-US"/>
          </a:p>
        </p:txBody>
      </p:sp>
    </p:spTree>
    <p:extLst>
      <p:ext uri="{BB962C8B-B14F-4D97-AF65-F5344CB8AC3E}">
        <p14:creationId xmlns:p14="http://schemas.microsoft.com/office/powerpoint/2010/main" val="3041537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now provide an overview of Phase 1 and Phase 2 of this study.</a:t>
            </a:r>
          </a:p>
        </p:txBody>
      </p:sp>
      <p:sp>
        <p:nvSpPr>
          <p:cNvPr id="4" name="Slide Number Placeholder 3"/>
          <p:cNvSpPr>
            <a:spLocks noGrp="1"/>
          </p:cNvSpPr>
          <p:nvPr>
            <p:ph type="sldNum" sz="quarter" idx="5"/>
          </p:nvPr>
        </p:nvSpPr>
        <p:spPr/>
        <p:txBody>
          <a:bodyPr/>
          <a:lstStyle/>
          <a:p>
            <a:fld id="{1856129C-C5E7-4779-8828-4802A2648E28}" type="slidenum">
              <a:rPr lang="en-US" smtClean="0"/>
              <a:t>6</a:t>
            </a:fld>
            <a:endParaRPr lang="en-US"/>
          </a:p>
        </p:txBody>
      </p:sp>
    </p:spTree>
    <p:extLst>
      <p:ext uri="{BB962C8B-B14F-4D97-AF65-F5344CB8AC3E}">
        <p14:creationId xmlns:p14="http://schemas.microsoft.com/office/powerpoint/2010/main" val="2923737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the first phase is to collect parking-related data within the area. This will provide an understanding of when people are parking and the level of parking demand within the area. Concurrently, we will be engaging residents, businesses, and any stakeholders within the Municipality. Based on the data collected and the engagement, we will have an understanding of the parking issues and challenges that Clinton currently faces. Later in the presentation, I will provide you with some ways you can be engaged. </a:t>
            </a:r>
          </a:p>
          <a:p>
            <a:endParaRPr lang="en-US" dirty="0"/>
          </a:p>
        </p:txBody>
      </p:sp>
      <p:sp>
        <p:nvSpPr>
          <p:cNvPr id="4" name="Slide Number Placeholder 3"/>
          <p:cNvSpPr>
            <a:spLocks noGrp="1"/>
          </p:cNvSpPr>
          <p:nvPr>
            <p:ph type="sldNum" sz="quarter" idx="5"/>
          </p:nvPr>
        </p:nvSpPr>
        <p:spPr/>
        <p:txBody>
          <a:bodyPr/>
          <a:lstStyle/>
          <a:p>
            <a:fld id="{1856129C-C5E7-4779-8828-4802A2648E28}" type="slidenum">
              <a:rPr lang="en-US" smtClean="0"/>
              <a:t>7</a:t>
            </a:fld>
            <a:endParaRPr lang="en-US"/>
          </a:p>
        </p:txBody>
      </p:sp>
    </p:spTree>
    <p:extLst>
      <p:ext uri="{BB962C8B-B14F-4D97-AF65-F5344CB8AC3E}">
        <p14:creationId xmlns:p14="http://schemas.microsoft.com/office/powerpoint/2010/main" val="587928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phase is taking those issues that we have identified, seeing what other comparable jurisdictions have done, and based on our assessment, experience, and understanding, we will develop a range of possible solutions which can involve policies or infrastructure improvements. Those final solutions will form the parking management framework. </a:t>
            </a:r>
          </a:p>
        </p:txBody>
      </p:sp>
      <p:sp>
        <p:nvSpPr>
          <p:cNvPr id="4" name="Slide Number Placeholder 3"/>
          <p:cNvSpPr>
            <a:spLocks noGrp="1"/>
          </p:cNvSpPr>
          <p:nvPr>
            <p:ph type="sldNum" sz="quarter" idx="5"/>
          </p:nvPr>
        </p:nvSpPr>
        <p:spPr/>
        <p:txBody>
          <a:bodyPr/>
          <a:lstStyle/>
          <a:p>
            <a:fld id="{1856129C-C5E7-4779-8828-4802A2648E28}" type="slidenum">
              <a:rPr lang="en-US" smtClean="0"/>
              <a:t>8</a:t>
            </a:fld>
            <a:endParaRPr lang="en-US"/>
          </a:p>
        </p:txBody>
      </p:sp>
    </p:spTree>
    <p:extLst>
      <p:ext uri="{BB962C8B-B14F-4D97-AF65-F5344CB8AC3E}">
        <p14:creationId xmlns:p14="http://schemas.microsoft.com/office/powerpoint/2010/main" val="173225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not provide a brief summary of the data that will be collected.</a:t>
            </a:r>
          </a:p>
        </p:txBody>
      </p:sp>
      <p:sp>
        <p:nvSpPr>
          <p:cNvPr id="4" name="Slide Number Placeholder 3"/>
          <p:cNvSpPr>
            <a:spLocks noGrp="1"/>
          </p:cNvSpPr>
          <p:nvPr>
            <p:ph type="sldNum" sz="quarter" idx="5"/>
          </p:nvPr>
        </p:nvSpPr>
        <p:spPr/>
        <p:txBody>
          <a:bodyPr/>
          <a:lstStyle/>
          <a:p>
            <a:fld id="{1856129C-C5E7-4779-8828-4802A2648E28}" type="slidenum">
              <a:rPr lang="en-US" smtClean="0"/>
              <a:t>9</a:t>
            </a:fld>
            <a:endParaRPr lang="en-US"/>
          </a:p>
        </p:txBody>
      </p:sp>
    </p:spTree>
    <p:extLst>
      <p:ext uri="{BB962C8B-B14F-4D97-AF65-F5344CB8AC3E}">
        <p14:creationId xmlns:p14="http://schemas.microsoft.com/office/powerpoint/2010/main" val="11519163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0B2180-0A8C-4D73-B761-49FADD2BD0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996036"/>
          </a:xfrm>
          <a:prstGeom prst="rect">
            <a:avLst/>
          </a:prstGeom>
        </p:spPr>
      </p:pic>
      <p:sp>
        <p:nvSpPr>
          <p:cNvPr id="2" name="Title 1"/>
          <p:cNvSpPr>
            <a:spLocks noGrp="1"/>
          </p:cNvSpPr>
          <p:nvPr>
            <p:ph type="ctrTitle"/>
          </p:nvPr>
        </p:nvSpPr>
        <p:spPr>
          <a:xfrm>
            <a:off x="685800" y="1540670"/>
            <a:ext cx="7772400" cy="1102519"/>
          </a:xfrm>
        </p:spPr>
        <p:txBody>
          <a:bodyPr>
            <a:normAutofit/>
          </a:bodyPr>
          <a:lstStyle>
            <a:lvl1pPr>
              <a:defRPr sz="3600" b="1">
                <a:solidFill>
                  <a:srgbClr val="004987"/>
                </a:solidFill>
                <a:latin typeface="Arial" panose="020B0604020202020204" pitchFamily="34" charset="0"/>
                <a:cs typeface="Arial" panose="020B0604020202020204" pitchFamily="34" charset="0"/>
              </a:defRPr>
            </a:lvl1pPr>
          </a:lstStyle>
          <a:p>
            <a:endParaRPr lang="en-US"/>
          </a:p>
        </p:txBody>
      </p:sp>
      <p:sp>
        <p:nvSpPr>
          <p:cNvPr id="3" name="Subtitle 2"/>
          <p:cNvSpPr>
            <a:spLocks noGrp="1"/>
          </p:cNvSpPr>
          <p:nvPr>
            <p:ph type="subTitle" idx="1"/>
          </p:nvPr>
        </p:nvSpPr>
        <p:spPr>
          <a:xfrm>
            <a:off x="1371600" y="2857500"/>
            <a:ext cx="6400800" cy="1314450"/>
          </a:xfrm>
        </p:spPr>
        <p:txBody>
          <a:bodyPr>
            <a:normAutofit/>
          </a:bodyPr>
          <a:lstStyle>
            <a:lvl1pPr marL="0" indent="0" algn="ctr">
              <a:buNone/>
              <a:defRPr sz="2400">
                <a:solidFill>
                  <a:srgbClr val="004987"/>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490363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normAutofit/>
          </a:bodyPr>
          <a:lstStyle>
            <a:lvl1pPr algn="l">
              <a:defRPr sz="1600" b="0"/>
            </a:lvl1pPr>
          </a:lstStyle>
          <a:p>
            <a:r>
              <a:rPr lang="en-US"/>
              <a:t>Click to edit Master title style</a:t>
            </a:r>
          </a:p>
        </p:txBody>
      </p:sp>
      <p:sp>
        <p:nvSpPr>
          <p:cNvPr id="3" name="Content Placeholder 2"/>
          <p:cNvSpPr>
            <a:spLocks noGrp="1"/>
          </p:cNvSpPr>
          <p:nvPr>
            <p:ph idx="1"/>
          </p:nvPr>
        </p:nvSpPr>
        <p:spPr>
          <a:xfrm>
            <a:off x="3575050" y="204789"/>
            <a:ext cx="5111750" cy="413861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267075"/>
          </a:xfrm>
        </p:spPr>
        <p:txBody>
          <a:bodyPr>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404EB264-F596-938B-927B-93F79380C03D}"/>
              </a:ext>
            </a:extLst>
          </p:cNvPr>
          <p:cNvSpPr/>
          <p:nvPr userDrawn="1"/>
        </p:nvSpPr>
        <p:spPr>
          <a:xfrm>
            <a:off x="8839200" y="122039"/>
            <a:ext cx="167879" cy="167879"/>
          </a:xfrm>
          <a:prstGeom prst="rect">
            <a:avLst/>
          </a:prstGeom>
          <a:solidFill>
            <a:srgbClr val="008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F71707D-F472-DB8F-AEEE-9CA8CA303E35}"/>
              </a:ext>
            </a:extLst>
          </p:cNvPr>
          <p:cNvSpPr txBox="1"/>
          <p:nvPr userDrawn="1"/>
        </p:nvSpPr>
        <p:spPr>
          <a:xfrm>
            <a:off x="8686800" y="4775240"/>
            <a:ext cx="396479" cy="246221"/>
          </a:xfrm>
          <a:prstGeom prst="rect">
            <a:avLst/>
          </a:prstGeom>
          <a:noFill/>
        </p:spPr>
        <p:txBody>
          <a:bodyPr wrap="square" rtlCol="0">
            <a:spAutoFit/>
          </a:bodyPr>
          <a:lstStyle/>
          <a:p>
            <a:pPr algn="ctr"/>
            <a:fld id="{534439AA-F413-462E-973F-137C9B6ED2AD}" type="slidenum">
              <a:rPr lang="en-US" sz="1000" smtClean="0">
                <a:latin typeface="Arial" panose="020B0604020202020204" pitchFamily="34" charset="0"/>
                <a:cs typeface="Arial" panose="020B0604020202020204" pitchFamily="34" charset="0"/>
              </a:rPr>
              <a:pPr algn="ctr"/>
              <a:t>‹#›</a:t>
            </a:fld>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7716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40670"/>
            <a:ext cx="7772400" cy="1102519"/>
          </a:xfrm>
        </p:spPr>
        <p:txBody>
          <a:bodyPr>
            <a:normAutofit/>
          </a:bodyPr>
          <a:lstStyle>
            <a:lvl1pPr>
              <a:defRPr sz="3600" b="1">
                <a:solidFill>
                  <a:srgbClr val="004987"/>
                </a:solidFill>
                <a:latin typeface="Arial" panose="020B0604020202020204" pitchFamily="34" charset="0"/>
                <a:cs typeface="Arial" panose="020B0604020202020204" pitchFamily="34" charset="0"/>
              </a:defRPr>
            </a:lvl1pPr>
          </a:lstStyle>
          <a:p>
            <a:endParaRPr lang="en-US"/>
          </a:p>
        </p:txBody>
      </p:sp>
      <p:sp>
        <p:nvSpPr>
          <p:cNvPr id="3" name="Subtitle 2"/>
          <p:cNvSpPr>
            <a:spLocks noGrp="1"/>
          </p:cNvSpPr>
          <p:nvPr>
            <p:ph type="subTitle" idx="1"/>
          </p:nvPr>
        </p:nvSpPr>
        <p:spPr>
          <a:xfrm>
            <a:off x="1371600" y="2857500"/>
            <a:ext cx="6400800" cy="1314450"/>
          </a:xfrm>
        </p:spPr>
        <p:txBody>
          <a:bodyPr>
            <a:normAutofit/>
          </a:bodyPr>
          <a:lstStyle>
            <a:lvl1pPr marL="0" indent="0" algn="ctr">
              <a:buNone/>
              <a:defRPr sz="2400">
                <a:solidFill>
                  <a:srgbClr val="004987"/>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462163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50479"/>
            <a:ext cx="7924800" cy="857250"/>
          </a:xfrm>
        </p:spPr>
        <p:txBody>
          <a:bodyPr>
            <a:normAutofit/>
          </a:bodyPr>
          <a:lstStyle>
            <a:lvl1pPr algn="l">
              <a:defRPr sz="2000" b="1"/>
            </a:lvl1pPr>
          </a:lstStyle>
          <a:p>
            <a:r>
              <a:rPr lang="en-US"/>
              <a:t>Click to edit Master title style</a:t>
            </a:r>
          </a:p>
        </p:txBody>
      </p:sp>
      <p:sp>
        <p:nvSpPr>
          <p:cNvPr id="3" name="Content Placeholder 2"/>
          <p:cNvSpPr>
            <a:spLocks noGrp="1"/>
          </p:cNvSpPr>
          <p:nvPr>
            <p:ph idx="1"/>
          </p:nvPr>
        </p:nvSpPr>
        <p:spPr>
          <a:xfrm>
            <a:off x="914400" y="1504950"/>
            <a:ext cx="7924800" cy="2971799"/>
          </a:xfrm>
        </p:spPr>
        <p:txBody>
          <a:bodyPr>
            <a:normAutofit/>
          </a:bodyPr>
          <a:lstStyle>
            <a:lvl1pPr>
              <a:defRPr sz="1800"/>
            </a:lvl1pPr>
            <a:lvl2pPr>
              <a:defRPr sz="18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9D486A3F-AC4D-2E0E-DC96-151CD2C157DC}"/>
              </a:ext>
            </a:extLst>
          </p:cNvPr>
          <p:cNvSpPr/>
          <p:nvPr userDrawn="1"/>
        </p:nvSpPr>
        <p:spPr>
          <a:xfrm>
            <a:off x="8839200" y="122039"/>
            <a:ext cx="167879" cy="167879"/>
          </a:xfrm>
          <a:prstGeom prst="rect">
            <a:avLst/>
          </a:prstGeom>
          <a:solidFill>
            <a:srgbClr val="008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542AC78-0A59-DCD1-50A8-35AAB91DAC97}"/>
              </a:ext>
            </a:extLst>
          </p:cNvPr>
          <p:cNvSpPr txBox="1"/>
          <p:nvPr userDrawn="1"/>
        </p:nvSpPr>
        <p:spPr>
          <a:xfrm>
            <a:off x="8686800" y="4775240"/>
            <a:ext cx="396479" cy="246221"/>
          </a:xfrm>
          <a:prstGeom prst="rect">
            <a:avLst/>
          </a:prstGeom>
          <a:noFill/>
        </p:spPr>
        <p:txBody>
          <a:bodyPr wrap="square" rtlCol="0">
            <a:spAutoFit/>
          </a:bodyPr>
          <a:lstStyle/>
          <a:p>
            <a:pPr algn="ctr"/>
            <a:fld id="{534439AA-F413-462E-973F-137C9B6ED2AD}" type="slidenum">
              <a:rPr lang="en-US" sz="1000" smtClean="0">
                <a:solidFill>
                  <a:schemeClr val="bg1">
                    <a:lumMod val="50000"/>
                  </a:schemeClr>
                </a:solidFill>
                <a:latin typeface="Arial" panose="020B0604020202020204" pitchFamily="34" charset="0"/>
                <a:cs typeface="Arial" panose="020B0604020202020204" pitchFamily="34" charset="0"/>
              </a:rPr>
              <a:pPr algn="ctr"/>
              <a:t>‹#›</a:t>
            </a:fld>
            <a:endParaRPr lang="en-US" sz="1000">
              <a:solidFill>
                <a:schemeClr val="bg1">
                  <a:lumMod val="5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9D06FE9-B3AD-82C6-E10E-AC9C8524CFAA}"/>
              </a:ext>
            </a:extLst>
          </p:cNvPr>
          <p:cNvSpPr txBox="1"/>
          <p:nvPr userDrawn="1"/>
        </p:nvSpPr>
        <p:spPr>
          <a:xfrm>
            <a:off x="304800" y="4775240"/>
            <a:ext cx="3581400" cy="246221"/>
          </a:xfrm>
          <a:prstGeom prst="rect">
            <a:avLst/>
          </a:prstGeom>
          <a:noFill/>
        </p:spPr>
        <p:txBody>
          <a:bodyPr wrap="square" rtlCol="0">
            <a:spAutoFit/>
          </a:bodyPr>
          <a:lstStyle/>
          <a:p>
            <a:pPr algn="l"/>
            <a:r>
              <a:rPr lang="en-US" sz="1000" dirty="0">
                <a:solidFill>
                  <a:schemeClr val="bg1">
                    <a:lumMod val="50000"/>
                  </a:schemeClr>
                </a:solidFill>
                <a:latin typeface="Arial" panose="020B0604020202020204" pitchFamily="34" charset="0"/>
                <a:cs typeface="Arial" panose="020B0604020202020204" pitchFamily="34" charset="0"/>
              </a:rPr>
              <a:t>Clinton Parking Study</a:t>
            </a:r>
          </a:p>
        </p:txBody>
      </p:sp>
      <p:pic>
        <p:nvPicPr>
          <p:cNvPr id="7" name="Picture 6" descr="Logo, company name&#10;&#10;Description automatically generated">
            <a:extLst>
              <a:ext uri="{FF2B5EF4-FFF2-40B4-BE49-F238E27FC236}">
                <a16:creationId xmlns:a16="http://schemas.microsoft.com/office/drawing/2014/main" id="{189DA902-824D-59C9-DD88-AEF73D0106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4800" y="4781550"/>
            <a:ext cx="762000" cy="230038"/>
          </a:xfrm>
          <a:prstGeom prst="rect">
            <a:avLst/>
          </a:prstGeom>
        </p:spPr>
      </p:pic>
      <p:cxnSp>
        <p:nvCxnSpPr>
          <p:cNvPr id="8" name="Straight Connector 7">
            <a:extLst>
              <a:ext uri="{FF2B5EF4-FFF2-40B4-BE49-F238E27FC236}">
                <a16:creationId xmlns:a16="http://schemas.microsoft.com/office/drawing/2014/main" id="{9BB97B04-E6EC-089A-F629-4F5144D05DF6}"/>
              </a:ext>
            </a:extLst>
          </p:cNvPr>
          <p:cNvCxnSpPr>
            <a:cxnSpLocks/>
          </p:cNvCxnSpPr>
          <p:nvPr userDrawn="1"/>
        </p:nvCxnSpPr>
        <p:spPr>
          <a:xfrm>
            <a:off x="381000" y="4775240"/>
            <a:ext cx="127254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E3A6455-4E5C-3A86-4F47-B74810CA7356}"/>
              </a:ext>
            </a:extLst>
          </p:cNvPr>
          <p:cNvPicPr>
            <a:picLocks noChangeAspect="1"/>
          </p:cNvPicPr>
          <p:nvPr userDrawn="1"/>
        </p:nvPicPr>
        <p:blipFill>
          <a:blip r:embed="rId3"/>
          <a:stretch>
            <a:fillRect/>
          </a:stretch>
        </p:blipFill>
        <p:spPr>
          <a:xfrm>
            <a:off x="7369492" y="4720768"/>
            <a:ext cx="555308" cy="324564"/>
          </a:xfrm>
          <a:prstGeom prst="rect">
            <a:avLst/>
          </a:prstGeom>
        </p:spPr>
      </p:pic>
    </p:spTree>
    <p:extLst>
      <p:ext uri="{BB962C8B-B14F-4D97-AF65-F5344CB8AC3E}">
        <p14:creationId xmlns:p14="http://schemas.microsoft.com/office/powerpoint/2010/main" val="2144065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90550"/>
          </a:xfrm>
        </p:spPr>
        <p:txBody>
          <a:bodyPr>
            <a:normAutofit/>
          </a:bodyPr>
          <a:lstStyle>
            <a:lvl1pPr algn="ctr">
              <a:defRPr sz="2000" b="1"/>
            </a:lvl1pPr>
          </a:lstStyle>
          <a:p>
            <a:r>
              <a:rPr lang="en-US"/>
              <a:t>Click to edit Master title style</a:t>
            </a:r>
          </a:p>
        </p:txBody>
      </p:sp>
      <p:sp>
        <p:nvSpPr>
          <p:cNvPr id="3" name="Content Placeholder 2"/>
          <p:cNvSpPr>
            <a:spLocks noGrp="1"/>
          </p:cNvSpPr>
          <p:nvPr>
            <p:ph idx="1"/>
          </p:nvPr>
        </p:nvSpPr>
        <p:spPr>
          <a:xfrm>
            <a:off x="609600" y="895350"/>
            <a:ext cx="7924800" cy="2971799"/>
          </a:xfrm>
        </p:spPr>
        <p:txBody>
          <a:bodyPr>
            <a:normAutofit/>
          </a:bodyPr>
          <a:lstStyle>
            <a:lvl1pPr>
              <a:defRPr sz="1800"/>
            </a:lvl1pPr>
            <a:lvl2pPr>
              <a:defRPr sz="18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9D486A3F-AC4D-2E0E-DC96-151CD2C157DC}"/>
              </a:ext>
            </a:extLst>
          </p:cNvPr>
          <p:cNvSpPr/>
          <p:nvPr userDrawn="1"/>
        </p:nvSpPr>
        <p:spPr>
          <a:xfrm>
            <a:off x="8839200" y="122039"/>
            <a:ext cx="167879" cy="167879"/>
          </a:xfrm>
          <a:prstGeom prst="rect">
            <a:avLst/>
          </a:prstGeom>
          <a:solidFill>
            <a:srgbClr val="008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542AC78-0A59-DCD1-50A8-35AAB91DAC97}"/>
              </a:ext>
            </a:extLst>
          </p:cNvPr>
          <p:cNvSpPr txBox="1"/>
          <p:nvPr userDrawn="1"/>
        </p:nvSpPr>
        <p:spPr>
          <a:xfrm>
            <a:off x="8686800" y="4775240"/>
            <a:ext cx="396479" cy="246221"/>
          </a:xfrm>
          <a:prstGeom prst="rect">
            <a:avLst/>
          </a:prstGeom>
          <a:noFill/>
        </p:spPr>
        <p:txBody>
          <a:bodyPr wrap="square" rtlCol="0">
            <a:spAutoFit/>
          </a:bodyPr>
          <a:lstStyle/>
          <a:p>
            <a:pPr algn="ctr"/>
            <a:fld id="{534439AA-F413-462E-973F-137C9B6ED2AD}" type="slidenum">
              <a:rPr lang="en-US" sz="1000" smtClean="0">
                <a:solidFill>
                  <a:schemeClr val="bg1">
                    <a:lumMod val="50000"/>
                  </a:schemeClr>
                </a:solidFill>
                <a:latin typeface="Arial" panose="020B0604020202020204" pitchFamily="34" charset="0"/>
                <a:cs typeface="Arial" panose="020B0604020202020204" pitchFamily="34" charset="0"/>
              </a:rPr>
              <a:pPr algn="ctr"/>
              <a:t>‹#›</a:t>
            </a:fld>
            <a:endParaRPr lang="en-US" sz="1000">
              <a:solidFill>
                <a:schemeClr val="bg1">
                  <a:lumMod val="5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9D06FE9-B3AD-82C6-E10E-AC9C8524CFAA}"/>
              </a:ext>
            </a:extLst>
          </p:cNvPr>
          <p:cNvSpPr txBox="1"/>
          <p:nvPr userDrawn="1"/>
        </p:nvSpPr>
        <p:spPr>
          <a:xfrm>
            <a:off x="304800" y="4775240"/>
            <a:ext cx="3581400" cy="246221"/>
          </a:xfrm>
          <a:prstGeom prst="rect">
            <a:avLst/>
          </a:prstGeom>
          <a:noFill/>
        </p:spPr>
        <p:txBody>
          <a:bodyPr wrap="square" rtlCol="0">
            <a:spAutoFit/>
          </a:bodyPr>
          <a:lstStyle/>
          <a:p>
            <a:pPr algn="l"/>
            <a:r>
              <a:rPr lang="en-US" sz="1000" dirty="0">
                <a:solidFill>
                  <a:schemeClr val="bg1">
                    <a:lumMod val="50000"/>
                  </a:schemeClr>
                </a:solidFill>
                <a:latin typeface="Arial" panose="020B0604020202020204" pitchFamily="34" charset="0"/>
                <a:cs typeface="Arial" panose="020B0604020202020204" pitchFamily="34" charset="0"/>
              </a:rPr>
              <a:t>Clinton Parking Study</a:t>
            </a:r>
          </a:p>
        </p:txBody>
      </p:sp>
      <p:pic>
        <p:nvPicPr>
          <p:cNvPr id="7" name="Picture 6" descr="Logo, company name&#10;&#10;Description automatically generated">
            <a:extLst>
              <a:ext uri="{FF2B5EF4-FFF2-40B4-BE49-F238E27FC236}">
                <a16:creationId xmlns:a16="http://schemas.microsoft.com/office/drawing/2014/main" id="{189DA902-824D-59C9-DD88-AEF73D0106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4800" y="4781550"/>
            <a:ext cx="762000" cy="230038"/>
          </a:xfrm>
          <a:prstGeom prst="rect">
            <a:avLst/>
          </a:prstGeom>
        </p:spPr>
      </p:pic>
      <p:cxnSp>
        <p:nvCxnSpPr>
          <p:cNvPr id="9" name="Straight Connector 8">
            <a:extLst>
              <a:ext uri="{FF2B5EF4-FFF2-40B4-BE49-F238E27FC236}">
                <a16:creationId xmlns:a16="http://schemas.microsoft.com/office/drawing/2014/main" id="{42DCFAC8-9514-BE3F-4934-772524B7C950}"/>
              </a:ext>
            </a:extLst>
          </p:cNvPr>
          <p:cNvCxnSpPr/>
          <p:nvPr userDrawn="1"/>
        </p:nvCxnSpPr>
        <p:spPr>
          <a:xfrm>
            <a:off x="381000" y="4775240"/>
            <a:ext cx="211812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082387B-3F18-AD4C-61D1-51CD75930994}"/>
              </a:ext>
            </a:extLst>
          </p:cNvPr>
          <p:cNvPicPr>
            <a:picLocks noChangeAspect="1"/>
          </p:cNvPicPr>
          <p:nvPr userDrawn="1"/>
        </p:nvPicPr>
        <p:blipFill>
          <a:blip r:embed="rId3"/>
          <a:stretch>
            <a:fillRect/>
          </a:stretch>
        </p:blipFill>
        <p:spPr>
          <a:xfrm>
            <a:off x="7369492" y="4720768"/>
            <a:ext cx="555308" cy="324564"/>
          </a:xfrm>
          <a:prstGeom prst="rect">
            <a:avLst/>
          </a:prstGeom>
        </p:spPr>
      </p:pic>
    </p:spTree>
    <p:extLst>
      <p:ext uri="{BB962C8B-B14F-4D97-AF65-F5344CB8AC3E}">
        <p14:creationId xmlns:p14="http://schemas.microsoft.com/office/powerpoint/2010/main" val="4171938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0" cap="none" baseline="0"/>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normAutofit/>
          </a:bodyPr>
          <a:lstStyle>
            <a:lvl1pPr marL="0" indent="0">
              <a:buNone/>
              <a:defRPr sz="2400">
                <a:solidFill>
                  <a:srgbClr val="004987"/>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Rectangle 3">
            <a:extLst>
              <a:ext uri="{FF2B5EF4-FFF2-40B4-BE49-F238E27FC236}">
                <a16:creationId xmlns:a16="http://schemas.microsoft.com/office/drawing/2014/main" id="{325324B3-6132-8345-4FE1-0AE2CE60D63E}"/>
              </a:ext>
            </a:extLst>
          </p:cNvPr>
          <p:cNvSpPr/>
          <p:nvPr userDrawn="1"/>
        </p:nvSpPr>
        <p:spPr>
          <a:xfrm>
            <a:off x="8839200" y="122039"/>
            <a:ext cx="167879" cy="167879"/>
          </a:xfrm>
          <a:prstGeom prst="rect">
            <a:avLst/>
          </a:prstGeom>
          <a:solidFill>
            <a:srgbClr val="008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9772B73-5D76-17E3-D9A1-9F67D7483DAB}"/>
              </a:ext>
            </a:extLst>
          </p:cNvPr>
          <p:cNvSpPr txBox="1"/>
          <p:nvPr userDrawn="1"/>
        </p:nvSpPr>
        <p:spPr>
          <a:xfrm>
            <a:off x="8686800" y="4775240"/>
            <a:ext cx="396479" cy="246221"/>
          </a:xfrm>
          <a:prstGeom prst="rect">
            <a:avLst/>
          </a:prstGeom>
          <a:noFill/>
        </p:spPr>
        <p:txBody>
          <a:bodyPr wrap="square" rtlCol="0">
            <a:spAutoFit/>
          </a:bodyPr>
          <a:lstStyle/>
          <a:p>
            <a:pPr algn="ctr"/>
            <a:fld id="{534439AA-F413-462E-973F-137C9B6ED2AD}" type="slidenum">
              <a:rPr lang="en-US" sz="1000" smtClean="0">
                <a:solidFill>
                  <a:schemeClr val="bg1">
                    <a:lumMod val="65000"/>
                  </a:schemeClr>
                </a:solidFill>
                <a:latin typeface="Arial" panose="020B0604020202020204" pitchFamily="34" charset="0"/>
                <a:cs typeface="Arial" panose="020B0604020202020204" pitchFamily="34" charset="0"/>
              </a:rPr>
              <a:pPr algn="ctr"/>
              <a:t>‹#›</a:t>
            </a:fld>
            <a:endParaRPr lang="en-US" sz="1000">
              <a:solidFill>
                <a:schemeClr val="bg1">
                  <a:lumMod val="65000"/>
                </a:schemeClr>
              </a:solidFill>
              <a:latin typeface="Arial" panose="020B0604020202020204" pitchFamily="34" charset="0"/>
              <a:cs typeface="Arial" panose="020B0604020202020204" pitchFamily="34" charset="0"/>
            </a:endParaRPr>
          </a:p>
        </p:txBody>
      </p:sp>
      <p:pic>
        <p:nvPicPr>
          <p:cNvPr id="6" name="Picture 5" descr="Logo, company name&#10;&#10;Description automatically generated">
            <a:extLst>
              <a:ext uri="{FF2B5EF4-FFF2-40B4-BE49-F238E27FC236}">
                <a16:creationId xmlns:a16="http://schemas.microsoft.com/office/drawing/2014/main" id="{FC25D231-2E40-0F27-0ACB-6332C6802C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4800" y="4781550"/>
            <a:ext cx="762000" cy="230038"/>
          </a:xfrm>
          <a:prstGeom prst="rect">
            <a:avLst/>
          </a:prstGeom>
        </p:spPr>
      </p:pic>
      <p:sp>
        <p:nvSpPr>
          <p:cNvPr id="7" name="TextBox 6">
            <a:extLst>
              <a:ext uri="{FF2B5EF4-FFF2-40B4-BE49-F238E27FC236}">
                <a16:creationId xmlns:a16="http://schemas.microsoft.com/office/drawing/2014/main" id="{FD7D99AD-01D7-10E5-6192-042ED39D50D7}"/>
              </a:ext>
            </a:extLst>
          </p:cNvPr>
          <p:cNvSpPr txBox="1"/>
          <p:nvPr userDrawn="1"/>
        </p:nvSpPr>
        <p:spPr>
          <a:xfrm>
            <a:off x="304800" y="4775240"/>
            <a:ext cx="3581400" cy="246221"/>
          </a:xfrm>
          <a:prstGeom prst="rect">
            <a:avLst/>
          </a:prstGeom>
          <a:noFill/>
        </p:spPr>
        <p:txBody>
          <a:bodyPr wrap="square" rtlCol="0">
            <a:spAutoFit/>
          </a:bodyPr>
          <a:lstStyle/>
          <a:p>
            <a:pPr algn="l"/>
            <a:r>
              <a:rPr lang="en-US" sz="1000" dirty="0">
                <a:solidFill>
                  <a:schemeClr val="bg1">
                    <a:lumMod val="50000"/>
                  </a:schemeClr>
                </a:solidFill>
                <a:latin typeface="Arial" panose="020B0604020202020204" pitchFamily="34" charset="0"/>
                <a:cs typeface="Arial" panose="020B0604020202020204" pitchFamily="34" charset="0"/>
              </a:rPr>
              <a:t>Clinton Parking Study</a:t>
            </a:r>
          </a:p>
        </p:txBody>
      </p:sp>
      <p:cxnSp>
        <p:nvCxnSpPr>
          <p:cNvPr id="8" name="Straight Connector 7">
            <a:extLst>
              <a:ext uri="{FF2B5EF4-FFF2-40B4-BE49-F238E27FC236}">
                <a16:creationId xmlns:a16="http://schemas.microsoft.com/office/drawing/2014/main" id="{2131ECD4-68D5-4A41-2789-6FBD53129AB6}"/>
              </a:ext>
            </a:extLst>
          </p:cNvPr>
          <p:cNvCxnSpPr/>
          <p:nvPr userDrawn="1"/>
        </p:nvCxnSpPr>
        <p:spPr>
          <a:xfrm>
            <a:off x="381000" y="4775240"/>
            <a:ext cx="211812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DE55D9F-4117-09CB-D2D2-F1F7B667D627}"/>
              </a:ext>
            </a:extLst>
          </p:cNvPr>
          <p:cNvPicPr>
            <a:picLocks noChangeAspect="1"/>
          </p:cNvPicPr>
          <p:nvPr userDrawn="1"/>
        </p:nvPicPr>
        <p:blipFill>
          <a:blip r:embed="rId3"/>
          <a:stretch>
            <a:fillRect/>
          </a:stretch>
        </p:blipFill>
        <p:spPr>
          <a:xfrm>
            <a:off x="7369492" y="4720768"/>
            <a:ext cx="555308" cy="324564"/>
          </a:xfrm>
          <a:prstGeom prst="rect">
            <a:avLst/>
          </a:prstGeom>
        </p:spPr>
      </p:pic>
    </p:spTree>
    <p:extLst>
      <p:ext uri="{BB962C8B-B14F-4D97-AF65-F5344CB8AC3E}">
        <p14:creationId xmlns:p14="http://schemas.microsoft.com/office/powerpoint/2010/main" val="2912772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1432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1432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5757881-B08B-089E-CC4B-2F6141B0D5EF}"/>
              </a:ext>
            </a:extLst>
          </p:cNvPr>
          <p:cNvSpPr/>
          <p:nvPr userDrawn="1"/>
        </p:nvSpPr>
        <p:spPr>
          <a:xfrm>
            <a:off x="8839200" y="122039"/>
            <a:ext cx="167879" cy="167879"/>
          </a:xfrm>
          <a:prstGeom prst="rect">
            <a:avLst/>
          </a:prstGeom>
          <a:solidFill>
            <a:srgbClr val="008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9CC3F57-1741-65D5-2827-C77166D63EB1}"/>
              </a:ext>
            </a:extLst>
          </p:cNvPr>
          <p:cNvSpPr txBox="1"/>
          <p:nvPr userDrawn="1"/>
        </p:nvSpPr>
        <p:spPr>
          <a:xfrm>
            <a:off x="8686800" y="4775240"/>
            <a:ext cx="396479" cy="246221"/>
          </a:xfrm>
          <a:prstGeom prst="rect">
            <a:avLst/>
          </a:prstGeom>
          <a:noFill/>
        </p:spPr>
        <p:txBody>
          <a:bodyPr wrap="square" rtlCol="0">
            <a:spAutoFit/>
          </a:bodyPr>
          <a:lstStyle/>
          <a:p>
            <a:pPr algn="ctr"/>
            <a:fld id="{534439AA-F413-462E-973F-137C9B6ED2AD}" type="slidenum">
              <a:rPr lang="en-US" sz="1000" smtClean="0">
                <a:latin typeface="Arial" panose="020B0604020202020204" pitchFamily="34" charset="0"/>
                <a:cs typeface="Arial" panose="020B0604020202020204" pitchFamily="34" charset="0"/>
              </a:rPr>
              <a:pPr algn="ctr"/>
              <a:t>‹#›</a:t>
            </a:fld>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8087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0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7"/>
            <a:ext cx="4040188" cy="2712244"/>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normAutofit/>
          </a:bodyPr>
          <a:lstStyle>
            <a:lvl1pPr marL="0" indent="0">
              <a:buNone/>
              <a:defRPr sz="20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7"/>
            <a:ext cx="4041775" cy="2712244"/>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15ACE65D-2004-2C43-EAAE-FFD068C32E71}"/>
              </a:ext>
            </a:extLst>
          </p:cNvPr>
          <p:cNvSpPr/>
          <p:nvPr userDrawn="1"/>
        </p:nvSpPr>
        <p:spPr>
          <a:xfrm>
            <a:off x="8839200" y="122039"/>
            <a:ext cx="167879" cy="167879"/>
          </a:xfrm>
          <a:prstGeom prst="rect">
            <a:avLst/>
          </a:prstGeom>
          <a:solidFill>
            <a:srgbClr val="008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8616BB9-27EC-B741-D9EB-FFF5C5051F27}"/>
              </a:ext>
            </a:extLst>
          </p:cNvPr>
          <p:cNvSpPr txBox="1"/>
          <p:nvPr userDrawn="1"/>
        </p:nvSpPr>
        <p:spPr>
          <a:xfrm>
            <a:off x="8686800" y="4775240"/>
            <a:ext cx="396479" cy="246221"/>
          </a:xfrm>
          <a:prstGeom prst="rect">
            <a:avLst/>
          </a:prstGeom>
          <a:noFill/>
        </p:spPr>
        <p:txBody>
          <a:bodyPr wrap="square" rtlCol="0">
            <a:spAutoFit/>
          </a:bodyPr>
          <a:lstStyle/>
          <a:p>
            <a:pPr algn="ctr"/>
            <a:fld id="{534439AA-F413-462E-973F-137C9B6ED2AD}" type="slidenum">
              <a:rPr lang="en-US" sz="1000" smtClean="0">
                <a:latin typeface="Arial" panose="020B0604020202020204" pitchFamily="34" charset="0"/>
                <a:cs typeface="Arial" panose="020B0604020202020204" pitchFamily="34" charset="0"/>
              </a:rPr>
              <a:pPr algn="ctr"/>
              <a:t>‹#›</a:t>
            </a:fld>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4581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B1E483C1-005A-6AFC-BADA-AEF7E101E52E}"/>
              </a:ext>
            </a:extLst>
          </p:cNvPr>
          <p:cNvSpPr/>
          <p:nvPr userDrawn="1"/>
        </p:nvSpPr>
        <p:spPr>
          <a:xfrm>
            <a:off x="8839200" y="122039"/>
            <a:ext cx="167879" cy="167879"/>
          </a:xfrm>
          <a:prstGeom prst="rect">
            <a:avLst/>
          </a:prstGeom>
          <a:solidFill>
            <a:srgbClr val="008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05EF11E-EA56-661D-FF8B-4D2ECF9C58D7}"/>
              </a:ext>
            </a:extLst>
          </p:cNvPr>
          <p:cNvSpPr txBox="1"/>
          <p:nvPr userDrawn="1"/>
        </p:nvSpPr>
        <p:spPr>
          <a:xfrm>
            <a:off x="8686800" y="4775240"/>
            <a:ext cx="396479" cy="246221"/>
          </a:xfrm>
          <a:prstGeom prst="rect">
            <a:avLst/>
          </a:prstGeom>
          <a:noFill/>
        </p:spPr>
        <p:txBody>
          <a:bodyPr wrap="square" rtlCol="0">
            <a:spAutoFit/>
          </a:bodyPr>
          <a:lstStyle/>
          <a:p>
            <a:pPr algn="ctr"/>
            <a:fld id="{534439AA-F413-462E-973F-137C9B6ED2AD}" type="slidenum">
              <a:rPr lang="en-US" sz="1000" smtClean="0">
                <a:latin typeface="Arial" panose="020B0604020202020204" pitchFamily="34" charset="0"/>
                <a:cs typeface="Arial" panose="020B0604020202020204" pitchFamily="34" charset="0"/>
              </a:rPr>
              <a:pPr algn="ctr"/>
              <a:t>‹#›</a:t>
            </a:fld>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4699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A05F6E-5EFE-BFD3-C211-1E846459E07C}"/>
              </a:ext>
            </a:extLst>
          </p:cNvPr>
          <p:cNvSpPr/>
          <p:nvPr userDrawn="1"/>
        </p:nvSpPr>
        <p:spPr>
          <a:xfrm>
            <a:off x="8839200" y="122039"/>
            <a:ext cx="167879" cy="167879"/>
          </a:xfrm>
          <a:prstGeom prst="rect">
            <a:avLst/>
          </a:prstGeom>
          <a:solidFill>
            <a:srgbClr val="008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5404D82-862A-8031-6695-5B7CDA862854}"/>
              </a:ext>
            </a:extLst>
          </p:cNvPr>
          <p:cNvSpPr txBox="1"/>
          <p:nvPr userDrawn="1"/>
        </p:nvSpPr>
        <p:spPr>
          <a:xfrm>
            <a:off x="8686800" y="4775240"/>
            <a:ext cx="396479" cy="246221"/>
          </a:xfrm>
          <a:prstGeom prst="rect">
            <a:avLst/>
          </a:prstGeom>
          <a:noFill/>
        </p:spPr>
        <p:txBody>
          <a:bodyPr wrap="square" rtlCol="0">
            <a:spAutoFit/>
          </a:bodyPr>
          <a:lstStyle/>
          <a:p>
            <a:pPr algn="ctr"/>
            <a:fld id="{534439AA-F413-462E-973F-137C9B6ED2AD}" type="slidenum">
              <a:rPr lang="en-US" sz="1000" smtClean="0">
                <a:latin typeface="Arial" panose="020B0604020202020204" pitchFamily="34" charset="0"/>
                <a:cs typeface="Arial" panose="020B0604020202020204" pitchFamily="34" charset="0"/>
              </a:rPr>
              <a:pPr algn="ctr"/>
              <a:t>‹#›</a:t>
            </a:fld>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7799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 </a:t>
            </a:r>
          </a:p>
        </p:txBody>
      </p:sp>
      <p:sp>
        <p:nvSpPr>
          <p:cNvPr id="3" name="Text Placeholder 2"/>
          <p:cNvSpPr>
            <a:spLocks noGrp="1"/>
          </p:cNvSpPr>
          <p:nvPr>
            <p:ph type="body" idx="1"/>
          </p:nvPr>
        </p:nvSpPr>
        <p:spPr>
          <a:xfrm>
            <a:off x="457200" y="1200151"/>
            <a:ext cx="8229600" cy="29717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28580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9" r:id="rId4"/>
    <p:sldLayoutId id="2147483651" r:id="rId5"/>
    <p:sldLayoutId id="2147483652" r:id="rId6"/>
    <p:sldLayoutId id="2147483653" r:id="rId7"/>
    <p:sldLayoutId id="2147483654" r:id="rId8"/>
    <p:sldLayoutId id="2147483655" r:id="rId9"/>
    <p:sldLayoutId id="2147483656" r:id="rId10"/>
  </p:sldLayoutIdLst>
  <p:hf hdr="0" ftr="0" dt="0"/>
  <p:txStyles>
    <p:titleStyle>
      <a:lvl1pPr algn="ctr" defTabSz="685800" rtl="0" eaLnBrk="1" latinLnBrk="0" hangingPunct="1">
        <a:spcBef>
          <a:spcPct val="0"/>
        </a:spcBef>
        <a:buNone/>
        <a:defRPr sz="3600" kern="1200">
          <a:solidFill>
            <a:srgbClr val="004987"/>
          </a:solidFill>
          <a:latin typeface="Arial" panose="020B0604020202020204" pitchFamily="34" charset="0"/>
          <a:ea typeface="+mj-ea"/>
          <a:cs typeface="Arial" panose="020B0604020202020204" pitchFamily="34" charset="0"/>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rgbClr val="004987"/>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2100" kern="1200">
          <a:solidFill>
            <a:srgbClr val="004987"/>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rgbClr val="004987"/>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500" kern="1200">
          <a:solidFill>
            <a:srgbClr val="004987"/>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tinyurl.com/DowntownClintonParkingStudy?fbclid=IwAR0mPKa21WIauViVAG1f-WG2OO7LpRw98GLQH0DhzqbkRUvwxBQQWZRVWfk" TargetMode="External"/><Relationship Id="rId5" Type="http://schemas.openxmlformats.org/officeDocument/2006/relationships/image" Target="../media/image2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jpe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9.svg"/><Relationship Id="rId3" Type="http://schemas.openxmlformats.org/officeDocument/2006/relationships/slideLayout" Target="../slideLayouts/slideLayout3.xml"/><Relationship Id="rId7" Type="http://schemas.openxmlformats.org/officeDocument/2006/relationships/diagramQuickStyle" Target="../diagrams/quickStyle1.xml"/><Relationship Id="rId12" Type="http://schemas.openxmlformats.org/officeDocument/2006/relationships/image" Target="../media/image8.png"/><Relationship Id="rId2" Type="http://schemas.openxmlformats.org/officeDocument/2006/relationships/audio" Target="../media/media7.m4a"/><Relationship Id="rId16" Type="http://schemas.openxmlformats.org/officeDocument/2006/relationships/image" Target="../media/image4.png"/><Relationship Id="rId1" Type="http://schemas.microsoft.com/office/2007/relationships/media" Target="../media/media7.m4a"/><Relationship Id="rId6" Type="http://schemas.openxmlformats.org/officeDocument/2006/relationships/diagramLayout" Target="../diagrams/layout1.xml"/><Relationship Id="rId11" Type="http://schemas.openxmlformats.org/officeDocument/2006/relationships/image" Target="../media/image7.svg"/><Relationship Id="rId5" Type="http://schemas.openxmlformats.org/officeDocument/2006/relationships/diagramData" Target="../diagrams/data1.xml"/><Relationship Id="rId15" Type="http://schemas.openxmlformats.org/officeDocument/2006/relationships/image" Target="../media/image11.svg"/><Relationship Id="rId10" Type="http://schemas.openxmlformats.org/officeDocument/2006/relationships/image" Target="../media/image6.png"/><Relationship Id="rId4" Type="http://schemas.openxmlformats.org/officeDocument/2006/relationships/notesSlide" Target="../notesSlides/notesSlide7.xml"/><Relationship Id="rId9" Type="http://schemas.microsoft.com/office/2007/relationships/diagramDrawing" Target="../diagrams/drawing1.xml"/><Relationship Id="rId1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13.svg"/><Relationship Id="rId3" Type="http://schemas.openxmlformats.org/officeDocument/2006/relationships/slideLayout" Target="../slideLayouts/slideLayout3.xml"/><Relationship Id="rId7" Type="http://schemas.openxmlformats.org/officeDocument/2006/relationships/diagramQuickStyle" Target="../diagrams/quickStyle2.xml"/><Relationship Id="rId12" Type="http://schemas.openxmlformats.org/officeDocument/2006/relationships/image" Target="../media/image12.png"/><Relationship Id="rId2" Type="http://schemas.openxmlformats.org/officeDocument/2006/relationships/audio" Target="../media/media8.m4a"/><Relationship Id="rId16" Type="http://schemas.openxmlformats.org/officeDocument/2006/relationships/image" Target="../media/image4.png"/><Relationship Id="rId1" Type="http://schemas.microsoft.com/office/2007/relationships/media" Target="../media/media8.m4a"/><Relationship Id="rId6" Type="http://schemas.openxmlformats.org/officeDocument/2006/relationships/diagramLayout" Target="../diagrams/layout2.xml"/><Relationship Id="rId11" Type="http://schemas.openxmlformats.org/officeDocument/2006/relationships/image" Target="../media/image11.svg"/><Relationship Id="rId5" Type="http://schemas.openxmlformats.org/officeDocument/2006/relationships/diagramData" Target="../diagrams/data2.xml"/><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notesSlide" Target="../notesSlides/notesSlide8.xml"/><Relationship Id="rId9" Type="http://schemas.microsoft.com/office/2007/relationships/diagramDrawing" Target="../diagrams/drawing2.xml"/><Relationship Id="rId1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ADB017-8453-459E-A95D-86F234DBD47C}"/>
              </a:ext>
            </a:extLst>
          </p:cNvPr>
          <p:cNvSpPr>
            <a:spLocks noGrp="1"/>
          </p:cNvSpPr>
          <p:nvPr>
            <p:ph type="ctrTitle"/>
          </p:nvPr>
        </p:nvSpPr>
        <p:spPr>
          <a:xfrm>
            <a:off x="685800" y="1540670"/>
            <a:ext cx="7772400" cy="1102519"/>
          </a:xfrm>
        </p:spPr>
        <p:txBody>
          <a:bodyPr anchor="b">
            <a:normAutofit/>
          </a:bodyPr>
          <a:lstStyle/>
          <a:p>
            <a:r>
              <a:rPr lang="en-US" dirty="0"/>
              <a:t>Stakeholder Meeting</a:t>
            </a:r>
          </a:p>
        </p:txBody>
      </p:sp>
      <p:sp>
        <p:nvSpPr>
          <p:cNvPr id="2" name="Subtitle 1">
            <a:extLst>
              <a:ext uri="{FF2B5EF4-FFF2-40B4-BE49-F238E27FC236}">
                <a16:creationId xmlns:a16="http://schemas.microsoft.com/office/drawing/2014/main" id="{E16BC8B0-D7AD-AD3D-DA99-A4746CEEAAA6}"/>
              </a:ext>
            </a:extLst>
          </p:cNvPr>
          <p:cNvSpPr>
            <a:spLocks noGrp="1"/>
          </p:cNvSpPr>
          <p:nvPr>
            <p:ph type="subTitle" idx="1"/>
          </p:nvPr>
        </p:nvSpPr>
        <p:spPr>
          <a:xfrm>
            <a:off x="1371600" y="2857500"/>
            <a:ext cx="6400800" cy="1314450"/>
          </a:xfrm>
        </p:spPr>
        <p:txBody>
          <a:bodyPr>
            <a:normAutofit/>
          </a:bodyPr>
          <a:lstStyle/>
          <a:p>
            <a:r>
              <a:rPr lang="en-US" dirty="0"/>
              <a:t>Clinton Parking Study</a:t>
            </a:r>
          </a:p>
          <a:p>
            <a:r>
              <a:rPr lang="en-US" dirty="0"/>
              <a:t>November 29, 2023</a:t>
            </a:r>
          </a:p>
        </p:txBody>
      </p:sp>
      <p:pic>
        <p:nvPicPr>
          <p:cNvPr id="26" name="Audio 25">
            <a:hlinkClick r:id="" action="ppaction://media"/>
            <a:extLst>
              <a:ext uri="{FF2B5EF4-FFF2-40B4-BE49-F238E27FC236}">
                <a16:creationId xmlns:a16="http://schemas.microsoft.com/office/drawing/2014/main" id="{5A74681F-3BA3-9A03-CCB6-C30A9302697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205639020"/>
      </p:ext>
    </p:extLst>
  </p:cSld>
  <p:clrMapOvr>
    <a:masterClrMapping/>
  </p:clrMapOvr>
  <mc:AlternateContent xmlns:mc="http://schemas.openxmlformats.org/markup-compatibility/2006" xmlns:p14="http://schemas.microsoft.com/office/powerpoint/2010/main">
    <mc:Choice Requires="p14">
      <p:transition spd="slow" p14:dur="2000" advTm="43794"/>
    </mc:Choice>
    <mc:Fallback xmlns="">
      <p:transition spd="slow" advTm="43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E126D-3F57-EBFE-68A5-4C018FC31467}"/>
              </a:ext>
            </a:extLst>
          </p:cNvPr>
          <p:cNvSpPr>
            <a:spLocks noGrp="1"/>
          </p:cNvSpPr>
          <p:nvPr>
            <p:ph type="title"/>
          </p:nvPr>
        </p:nvSpPr>
        <p:spPr>
          <a:xfrm>
            <a:off x="533400" y="650479"/>
            <a:ext cx="7924800" cy="857250"/>
          </a:xfrm>
        </p:spPr>
        <p:txBody>
          <a:bodyPr/>
          <a:lstStyle/>
          <a:p>
            <a:r>
              <a:rPr lang="en-US"/>
              <a:t>Data Collection</a:t>
            </a:r>
          </a:p>
        </p:txBody>
      </p:sp>
      <p:sp>
        <p:nvSpPr>
          <p:cNvPr id="7" name="Content Placeholder 6">
            <a:extLst>
              <a:ext uri="{FF2B5EF4-FFF2-40B4-BE49-F238E27FC236}">
                <a16:creationId xmlns:a16="http://schemas.microsoft.com/office/drawing/2014/main" id="{5FC259E8-D9A6-BB79-16B0-D9AE2ABE9850}"/>
              </a:ext>
            </a:extLst>
          </p:cNvPr>
          <p:cNvSpPr>
            <a:spLocks noGrp="1"/>
          </p:cNvSpPr>
          <p:nvPr>
            <p:ph idx="1"/>
          </p:nvPr>
        </p:nvSpPr>
        <p:spPr>
          <a:xfrm>
            <a:off x="533400" y="1504950"/>
            <a:ext cx="3657600" cy="2971799"/>
          </a:xfrm>
        </p:spPr>
        <p:txBody>
          <a:bodyPr>
            <a:normAutofit fontScale="85000" lnSpcReduction="10000"/>
          </a:bodyPr>
          <a:lstStyle/>
          <a:p>
            <a:r>
              <a:rPr lang="en-US"/>
              <a:t>The project team is collecting both parking </a:t>
            </a:r>
            <a:r>
              <a:rPr lang="en-US" b="1"/>
              <a:t>utilization</a:t>
            </a:r>
            <a:r>
              <a:rPr lang="en-US"/>
              <a:t> and </a:t>
            </a:r>
            <a:r>
              <a:rPr lang="en-US" b="1"/>
              <a:t>turnover</a:t>
            </a:r>
            <a:r>
              <a:rPr lang="en-US"/>
              <a:t> data</a:t>
            </a:r>
          </a:p>
          <a:p>
            <a:endParaRPr lang="en-US"/>
          </a:p>
          <a:p>
            <a:pPr lvl="1"/>
            <a:r>
              <a:rPr lang="en-US" b="1"/>
              <a:t>Utilization: </a:t>
            </a:r>
            <a:r>
              <a:rPr lang="en-US"/>
              <a:t>Percentage </a:t>
            </a:r>
            <a:r>
              <a:rPr lang="en-CA" sz="1800">
                <a:effectLst/>
                <a:latin typeface="Arial" panose="020B0604020202020204" pitchFamily="34" charset="0"/>
                <a:ea typeface="Times New Roman" panose="02020603050405020304" pitchFamily="18" charset="0"/>
                <a:cs typeface="Times New Roman" panose="02020603050405020304" pitchFamily="18" charset="0"/>
              </a:rPr>
              <a:t>of the number of occupied parking spaces at any given time during the day. </a:t>
            </a:r>
            <a:endParaRPr lang="en-US" b="1"/>
          </a:p>
          <a:p>
            <a:endParaRPr lang="en-US"/>
          </a:p>
          <a:p>
            <a:pPr lvl="1"/>
            <a:r>
              <a:rPr lang="en-US" b="1"/>
              <a:t>Turnover: </a:t>
            </a:r>
            <a:r>
              <a:rPr lang="en-CA" sz="1800">
                <a:effectLst/>
                <a:latin typeface="Arial" panose="020B0604020202020204" pitchFamily="34" charset="0"/>
                <a:ea typeface="Times New Roman" panose="02020603050405020304" pitchFamily="18" charset="0"/>
                <a:cs typeface="Times New Roman" panose="02020603050405020304" pitchFamily="18" charset="0"/>
              </a:rPr>
              <a:t>Estimated number of vehicles that use each parking stall throughout a period of time. Inverse of the parking duration</a:t>
            </a:r>
            <a:endParaRPr lang="en-US" b="1"/>
          </a:p>
        </p:txBody>
      </p:sp>
      <p:pic>
        <p:nvPicPr>
          <p:cNvPr id="8" name="Picture 7">
            <a:extLst>
              <a:ext uri="{FF2B5EF4-FFF2-40B4-BE49-F238E27FC236}">
                <a16:creationId xmlns:a16="http://schemas.microsoft.com/office/drawing/2014/main" id="{78F528B5-D2D9-651C-FE9A-174E886C0ED7}"/>
              </a:ext>
            </a:extLst>
          </p:cNvPr>
          <p:cNvPicPr>
            <a:picLocks noChangeAspect="1"/>
          </p:cNvPicPr>
          <p:nvPr/>
        </p:nvPicPr>
        <p:blipFill rotWithShape="1">
          <a:blip r:embed="rId5"/>
          <a:srcRect r="25057"/>
          <a:stretch/>
        </p:blipFill>
        <p:spPr>
          <a:xfrm>
            <a:off x="4130040" y="0"/>
            <a:ext cx="5013960" cy="5143500"/>
          </a:xfrm>
          <a:prstGeom prst="rect">
            <a:avLst/>
          </a:prstGeom>
        </p:spPr>
      </p:pic>
      <p:pic>
        <p:nvPicPr>
          <p:cNvPr id="11" name="Audio 10">
            <a:hlinkClick r:id="" action="ppaction://media"/>
            <a:extLst>
              <a:ext uri="{FF2B5EF4-FFF2-40B4-BE49-F238E27FC236}">
                <a16:creationId xmlns:a16="http://schemas.microsoft.com/office/drawing/2014/main" id="{50270C00-1F22-CBB9-8588-BCF6D189591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196130014"/>
      </p:ext>
    </p:extLst>
  </p:cSld>
  <p:clrMapOvr>
    <a:masterClrMapping/>
  </p:clrMapOvr>
  <mc:AlternateContent xmlns:mc="http://schemas.openxmlformats.org/markup-compatibility/2006" xmlns:p14="http://schemas.microsoft.com/office/powerpoint/2010/main">
    <mc:Choice Requires="p14">
      <p:transition spd="slow" p14:dur="2000" advTm="22339"/>
    </mc:Choice>
    <mc:Fallback xmlns="">
      <p:transition spd="slow" advTm="22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map of a city&#10;&#10;Description automatically generated">
            <a:extLst>
              <a:ext uri="{FF2B5EF4-FFF2-40B4-BE49-F238E27FC236}">
                <a16:creationId xmlns:a16="http://schemas.microsoft.com/office/drawing/2014/main" id="{6F098F06-C609-325F-FC31-4C94ADAA5C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77" t="2469" r="27237" b="2814"/>
          <a:stretch/>
        </p:blipFill>
        <p:spPr>
          <a:xfrm>
            <a:off x="335280" y="621555"/>
            <a:ext cx="4903895" cy="4189716"/>
          </a:xfrm>
          <a:prstGeom prst="rect">
            <a:avLst/>
          </a:prstGeom>
        </p:spPr>
      </p:pic>
      <p:sp>
        <p:nvSpPr>
          <p:cNvPr id="2" name="Title 1">
            <a:extLst>
              <a:ext uri="{FF2B5EF4-FFF2-40B4-BE49-F238E27FC236}">
                <a16:creationId xmlns:a16="http://schemas.microsoft.com/office/drawing/2014/main" id="{247B13CE-EE94-06F0-70C5-F09E67B857DB}"/>
              </a:ext>
            </a:extLst>
          </p:cNvPr>
          <p:cNvSpPr>
            <a:spLocks noGrp="1"/>
          </p:cNvSpPr>
          <p:nvPr>
            <p:ph type="title"/>
          </p:nvPr>
        </p:nvSpPr>
        <p:spPr>
          <a:xfrm>
            <a:off x="0" y="3126"/>
            <a:ext cx="9144000" cy="857250"/>
          </a:xfrm>
        </p:spPr>
        <p:txBody>
          <a:bodyPr/>
          <a:lstStyle/>
          <a:p>
            <a:pPr algn="ctr"/>
            <a:r>
              <a:rPr lang="en-US" dirty="0"/>
              <a:t>Data Collection</a:t>
            </a:r>
          </a:p>
        </p:txBody>
      </p:sp>
      <p:sp>
        <p:nvSpPr>
          <p:cNvPr id="3" name="Content Placeholder 2">
            <a:extLst>
              <a:ext uri="{FF2B5EF4-FFF2-40B4-BE49-F238E27FC236}">
                <a16:creationId xmlns:a16="http://schemas.microsoft.com/office/drawing/2014/main" id="{9DF6FF5D-9F70-0CB7-92EB-7E2E26FE5595}"/>
              </a:ext>
            </a:extLst>
          </p:cNvPr>
          <p:cNvSpPr>
            <a:spLocks noGrp="1"/>
          </p:cNvSpPr>
          <p:nvPr>
            <p:ph idx="1"/>
          </p:nvPr>
        </p:nvSpPr>
        <p:spPr>
          <a:xfrm>
            <a:off x="5610756" y="601894"/>
            <a:ext cx="3228444" cy="3874856"/>
          </a:xfrm>
        </p:spPr>
        <p:txBody>
          <a:bodyPr/>
          <a:lstStyle/>
          <a:p>
            <a:pPr marL="0" indent="0">
              <a:buNone/>
            </a:pPr>
            <a:r>
              <a:rPr lang="en-US" dirty="0"/>
              <a:t>Data collection details:</a:t>
            </a:r>
          </a:p>
          <a:p>
            <a:r>
              <a:rPr lang="en-US" dirty="0"/>
              <a:t>Data will be collected from 9 AM to 6 PM </a:t>
            </a:r>
          </a:p>
          <a:p>
            <a:r>
              <a:rPr lang="en-US" dirty="0"/>
              <a:t>Frequency will be every hour</a:t>
            </a:r>
          </a:p>
          <a:p>
            <a:endParaRPr lang="en-US" dirty="0"/>
          </a:p>
          <a:p>
            <a:pPr marL="0" indent="0">
              <a:buNone/>
            </a:pPr>
            <a:r>
              <a:rPr lang="en-US" dirty="0"/>
              <a:t>Purpose is to understand how high the parking demand is and when that demand is occurring throughout the day</a:t>
            </a:r>
          </a:p>
        </p:txBody>
      </p:sp>
      <p:cxnSp>
        <p:nvCxnSpPr>
          <p:cNvPr id="5" name="Straight Connector 4">
            <a:extLst>
              <a:ext uri="{FF2B5EF4-FFF2-40B4-BE49-F238E27FC236}">
                <a16:creationId xmlns:a16="http://schemas.microsoft.com/office/drawing/2014/main" id="{80BFC278-A833-5654-9C23-D7A7BC642020}"/>
              </a:ext>
            </a:extLst>
          </p:cNvPr>
          <p:cNvCxnSpPr>
            <a:cxnSpLocks/>
          </p:cNvCxnSpPr>
          <p:nvPr/>
        </p:nvCxnSpPr>
        <p:spPr>
          <a:xfrm>
            <a:off x="4398924" y="2720694"/>
            <a:ext cx="607219" cy="47356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24330D2-6B34-C8C5-537E-F2F385511D7D}"/>
              </a:ext>
            </a:extLst>
          </p:cNvPr>
          <p:cNvCxnSpPr>
            <a:cxnSpLocks/>
          </p:cNvCxnSpPr>
          <p:nvPr/>
        </p:nvCxnSpPr>
        <p:spPr>
          <a:xfrm>
            <a:off x="4043867" y="2407312"/>
            <a:ext cx="166688" cy="15830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F56D5BC-92A2-6C5F-7C5B-8E0707D2C623}"/>
              </a:ext>
            </a:extLst>
          </p:cNvPr>
          <p:cNvCxnSpPr>
            <a:cxnSpLocks/>
          </p:cNvCxnSpPr>
          <p:nvPr/>
        </p:nvCxnSpPr>
        <p:spPr>
          <a:xfrm>
            <a:off x="4001452" y="2422256"/>
            <a:ext cx="0" cy="433956"/>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DD18D77-554D-98B6-4829-409331BF4AA8}"/>
              </a:ext>
            </a:extLst>
          </p:cNvPr>
          <p:cNvCxnSpPr>
            <a:cxnSpLocks/>
          </p:cNvCxnSpPr>
          <p:nvPr/>
        </p:nvCxnSpPr>
        <p:spPr>
          <a:xfrm flipH="1">
            <a:off x="3154484" y="2400824"/>
            <a:ext cx="716718"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2ACC23-05D1-10A5-D046-3866EDD88AAF}"/>
              </a:ext>
            </a:extLst>
          </p:cNvPr>
          <p:cNvCxnSpPr>
            <a:cxnSpLocks/>
          </p:cNvCxnSpPr>
          <p:nvPr/>
        </p:nvCxnSpPr>
        <p:spPr>
          <a:xfrm flipH="1">
            <a:off x="3837335" y="1966074"/>
            <a:ext cx="18577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1788A9A-0871-0FA7-9091-63D7BA92A4D7}"/>
              </a:ext>
            </a:extLst>
          </p:cNvPr>
          <p:cNvCxnSpPr/>
          <p:nvPr/>
        </p:nvCxnSpPr>
        <p:spPr>
          <a:xfrm flipH="1">
            <a:off x="3377792" y="1958962"/>
            <a:ext cx="36195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B41F00-F7C6-CA4C-8D1F-A8A7800A249A}"/>
              </a:ext>
            </a:extLst>
          </p:cNvPr>
          <p:cNvCxnSpPr>
            <a:cxnSpLocks/>
          </p:cNvCxnSpPr>
          <p:nvPr/>
        </p:nvCxnSpPr>
        <p:spPr>
          <a:xfrm>
            <a:off x="3399151" y="1465762"/>
            <a:ext cx="566737" cy="975693"/>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B01F799-45D6-8C76-AD35-66CADED070EF}"/>
              </a:ext>
            </a:extLst>
          </p:cNvPr>
          <p:cNvCxnSpPr>
            <a:cxnSpLocks/>
          </p:cNvCxnSpPr>
          <p:nvPr/>
        </p:nvCxnSpPr>
        <p:spPr>
          <a:xfrm flipH="1" flipV="1">
            <a:off x="3227772" y="1051572"/>
            <a:ext cx="228601" cy="39363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571611-92EA-761D-DBE5-682FEBDA833C}"/>
              </a:ext>
            </a:extLst>
          </p:cNvPr>
          <p:cNvCxnSpPr>
            <a:cxnSpLocks/>
          </p:cNvCxnSpPr>
          <p:nvPr/>
        </p:nvCxnSpPr>
        <p:spPr>
          <a:xfrm>
            <a:off x="4201118" y="2550685"/>
            <a:ext cx="192574" cy="165728"/>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AEDA569-9521-193E-F4C6-567102526E01}"/>
              </a:ext>
            </a:extLst>
          </p:cNvPr>
          <p:cNvCxnSpPr>
            <a:cxnSpLocks/>
          </p:cNvCxnSpPr>
          <p:nvPr/>
        </p:nvCxnSpPr>
        <p:spPr>
          <a:xfrm>
            <a:off x="4046167" y="2839127"/>
            <a:ext cx="221457"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FE3A0F3-ECA0-0C61-2172-C6BBA478B93C}"/>
              </a:ext>
            </a:extLst>
          </p:cNvPr>
          <p:cNvCxnSpPr>
            <a:cxnSpLocks/>
          </p:cNvCxnSpPr>
          <p:nvPr/>
        </p:nvCxnSpPr>
        <p:spPr>
          <a:xfrm flipH="1">
            <a:off x="4175322" y="2457823"/>
            <a:ext cx="823156"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581620E-999A-2F6A-8704-3050442B970D}"/>
              </a:ext>
            </a:extLst>
          </p:cNvPr>
          <p:cNvCxnSpPr>
            <a:cxnSpLocks/>
          </p:cNvCxnSpPr>
          <p:nvPr/>
        </p:nvCxnSpPr>
        <p:spPr>
          <a:xfrm flipH="1">
            <a:off x="4182987" y="2404739"/>
            <a:ext cx="823156"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2861686-423F-5145-B271-236A216EEEAF}"/>
              </a:ext>
            </a:extLst>
          </p:cNvPr>
          <p:cNvCxnSpPr>
            <a:cxnSpLocks/>
          </p:cNvCxnSpPr>
          <p:nvPr/>
        </p:nvCxnSpPr>
        <p:spPr>
          <a:xfrm flipH="1" flipV="1">
            <a:off x="4318046" y="2919861"/>
            <a:ext cx="416832" cy="650726"/>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20D6983-9357-B858-27FA-C8E022BF51C1}"/>
              </a:ext>
            </a:extLst>
          </p:cNvPr>
          <p:cNvCxnSpPr>
            <a:cxnSpLocks/>
          </p:cNvCxnSpPr>
          <p:nvPr/>
        </p:nvCxnSpPr>
        <p:spPr>
          <a:xfrm flipH="1" flipV="1">
            <a:off x="4276194" y="2964100"/>
            <a:ext cx="687284" cy="109221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156922B-7B00-2CA0-6ACD-85C81CE1531B}"/>
              </a:ext>
            </a:extLst>
          </p:cNvPr>
          <p:cNvCxnSpPr>
            <a:cxnSpLocks/>
          </p:cNvCxnSpPr>
          <p:nvPr/>
        </p:nvCxnSpPr>
        <p:spPr>
          <a:xfrm flipH="1">
            <a:off x="3849809" y="2021713"/>
            <a:ext cx="1148669"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58C21A-5E48-87B8-CB3D-6B1E611F309E}"/>
              </a:ext>
            </a:extLst>
          </p:cNvPr>
          <p:cNvCxnSpPr>
            <a:cxnSpLocks/>
          </p:cNvCxnSpPr>
          <p:nvPr/>
        </p:nvCxnSpPr>
        <p:spPr>
          <a:xfrm>
            <a:off x="3991247" y="2919861"/>
            <a:ext cx="10205" cy="243343"/>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ECECE42-FA18-ACBC-7672-39EE10617DE2}"/>
              </a:ext>
            </a:extLst>
          </p:cNvPr>
          <p:cNvCxnSpPr>
            <a:cxnSpLocks/>
          </p:cNvCxnSpPr>
          <p:nvPr/>
        </p:nvCxnSpPr>
        <p:spPr>
          <a:xfrm>
            <a:off x="3456373" y="1442215"/>
            <a:ext cx="566737" cy="975693"/>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9C7A7F8-BB02-3E7D-EBD3-5D50D965CF99}"/>
              </a:ext>
            </a:extLst>
          </p:cNvPr>
          <p:cNvCxnSpPr>
            <a:cxnSpLocks/>
          </p:cNvCxnSpPr>
          <p:nvPr/>
        </p:nvCxnSpPr>
        <p:spPr>
          <a:xfrm flipH="1">
            <a:off x="3147036" y="2014601"/>
            <a:ext cx="59270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3D93C42-E266-32B3-9194-03F07A66237B}"/>
              </a:ext>
            </a:extLst>
          </p:cNvPr>
          <p:cNvCxnSpPr>
            <a:cxnSpLocks/>
          </p:cNvCxnSpPr>
          <p:nvPr/>
        </p:nvCxnSpPr>
        <p:spPr>
          <a:xfrm flipH="1">
            <a:off x="3147036" y="2462259"/>
            <a:ext cx="716718"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B7B3836-A536-C694-0A53-AEE7C43BDBEB}"/>
              </a:ext>
            </a:extLst>
          </p:cNvPr>
          <p:cNvCxnSpPr>
            <a:cxnSpLocks/>
          </p:cNvCxnSpPr>
          <p:nvPr/>
        </p:nvCxnSpPr>
        <p:spPr>
          <a:xfrm>
            <a:off x="4347492" y="2772884"/>
            <a:ext cx="607219" cy="47356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Freeform: Shape 46">
            <a:extLst>
              <a:ext uri="{FF2B5EF4-FFF2-40B4-BE49-F238E27FC236}">
                <a16:creationId xmlns:a16="http://schemas.microsoft.com/office/drawing/2014/main" id="{39B88D46-4372-4038-BE70-72DB567F6A32}"/>
              </a:ext>
            </a:extLst>
          </p:cNvPr>
          <p:cNvSpPr/>
          <p:nvPr/>
        </p:nvSpPr>
        <p:spPr>
          <a:xfrm>
            <a:off x="4105805" y="2633069"/>
            <a:ext cx="170389" cy="188270"/>
          </a:xfrm>
          <a:custGeom>
            <a:avLst/>
            <a:gdLst>
              <a:gd name="connsiteX0" fmla="*/ 0 w 152400"/>
              <a:gd name="connsiteY0" fmla="*/ 0 h 166688"/>
              <a:gd name="connsiteX1" fmla="*/ 95250 w 152400"/>
              <a:gd name="connsiteY1" fmla="*/ 166688 h 166688"/>
              <a:gd name="connsiteX2" fmla="*/ 152400 w 152400"/>
              <a:gd name="connsiteY2" fmla="*/ 133350 h 166688"/>
              <a:gd name="connsiteX3" fmla="*/ 76200 w 152400"/>
              <a:gd name="connsiteY3" fmla="*/ 19050 h 166688"/>
              <a:gd name="connsiteX4" fmla="*/ 0 w 152400"/>
              <a:gd name="connsiteY4" fmla="*/ 0 h 16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66688">
                <a:moveTo>
                  <a:pt x="0" y="0"/>
                </a:moveTo>
                <a:lnTo>
                  <a:pt x="95250" y="166688"/>
                </a:lnTo>
                <a:lnTo>
                  <a:pt x="152400" y="133350"/>
                </a:lnTo>
                <a:lnTo>
                  <a:pt x="76200" y="19050"/>
                </a:lnTo>
                <a:lnTo>
                  <a:pt x="0" y="0"/>
                </a:ln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D57D8269-E532-8E8B-6046-3343BC046067}"/>
              </a:ext>
            </a:extLst>
          </p:cNvPr>
          <p:cNvSpPr/>
          <p:nvPr/>
        </p:nvSpPr>
        <p:spPr>
          <a:xfrm>
            <a:off x="3668917" y="2508554"/>
            <a:ext cx="249257" cy="123825"/>
          </a:xfrm>
          <a:custGeom>
            <a:avLst/>
            <a:gdLst>
              <a:gd name="connsiteX0" fmla="*/ 0 w 200025"/>
              <a:gd name="connsiteY0" fmla="*/ 0 h 123825"/>
              <a:gd name="connsiteX1" fmla="*/ 161925 w 200025"/>
              <a:gd name="connsiteY1" fmla="*/ 4763 h 123825"/>
              <a:gd name="connsiteX2" fmla="*/ 166688 w 200025"/>
              <a:gd name="connsiteY2" fmla="*/ 66675 h 123825"/>
              <a:gd name="connsiteX3" fmla="*/ 166688 w 200025"/>
              <a:gd name="connsiteY3" fmla="*/ 66675 h 123825"/>
              <a:gd name="connsiteX4" fmla="*/ 200025 w 200025"/>
              <a:gd name="connsiteY4" fmla="*/ 123825 h 123825"/>
              <a:gd name="connsiteX5" fmla="*/ 0 w 200025"/>
              <a:gd name="connsiteY5" fmla="*/ 123825 h 123825"/>
              <a:gd name="connsiteX6" fmla="*/ 0 w 200025"/>
              <a:gd name="connsiteY6" fmla="*/ 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025" h="123825">
                <a:moveTo>
                  <a:pt x="0" y="0"/>
                </a:moveTo>
                <a:lnTo>
                  <a:pt x="161925" y="4763"/>
                </a:lnTo>
                <a:lnTo>
                  <a:pt x="166688" y="66675"/>
                </a:lnTo>
                <a:lnTo>
                  <a:pt x="166688" y="66675"/>
                </a:lnTo>
                <a:lnTo>
                  <a:pt x="200025" y="123825"/>
                </a:lnTo>
                <a:lnTo>
                  <a:pt x="0" y="123825"/>
                </a:lnTo>
                <a:lnTo>
                  <a:pt x="0" y="0"/>
                </a:lnTo>
                <a:close/>
              </a:path>
            </a:pathLst>
          </a:custGeom>
          <a:solidFill>
            <a:srgbClr val="FF0000">
              <a:alpha val="92000"/>
            </a:srgb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0CC3B2F8-C01A-9C54-DB13-3DF8E0B70B5F}"/>
              </a:ext>
            </a:extLst>
          </p:cNvPr>
          <p:cNvSpPr/>
          <p:nvPr/>
        </p:nvSpPr>
        <p:spPr>
          <a:xfrm>
            <a:off x="3949065" y="2060874"/>
            <a:ext cx="295275" cy="323850"/>
          </a:xfrm>
          <a:custGeom>
            <a:avLst/>
            <a:gdLst>
              <a:gd name="connsiteX0" fmla="*/ 0 w 295275"/>
              <a:gd name="connsiteY0" fmla="*/ 142875 h 323850"/>
              <a:gd name="connsiteX1" fmla="*/ 100013 w 295275"/>
              <a:gd name="connsiteY1" fmla="*/ 323850 h 323850"/>
              <a:gd name="connsiteX2" fmla="*/ 242888 w 295275"/>
              <a:gd name="connsiteY2" fmla="*/ 314325 h 323850"/>
              <a:gd name="connsiteX3" fmla="*/ 295275 w 295275"/>
              <a:gd name="connsiteY3" fmla="*/ 157163 h 323850"/>
              <a:gd name="connsiteX4" fmla="*/ 295275 w 295275"/>
              <a:gd name="connsiteY4" fmla="*/ 4763 h 323850"/>
              <a:gd name="connsiteX5" fmla="*/ 200025 w 295275"/>
              <a:gd name="connsiteY5" fmla="*/ 0 h 323850"/>
              <a:gd name="connsiteX6" fmla="*/ 190500 w 295275"/>
              <a:gd name="connsiteY6" fmla="*/ 138113 h 323850"/>
              <a:gd name="connsiteX7" fmla="*/ 0 w 295275"/>
              <a:gd name="connsiteY7" fmla="*/ 142875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275" h="323850">
                <a:moveTo>
                  <a:pt x="0" y="142875"/>
                </a:moveTo>
                <a:lnTo>
                  <a:pt x="100013" y="323850"/>
                </a:lnTo>
                <a:lnTo>
                  <a:pt x="242888" y="314325"/>
                </a:lnTo>
                <a:lnTo>
                  <a:pt x="295275" y="157163"/>
                </a:lnTo>
                <a:lnTo>
                  <a:pt x="295275" y="4763"/>
                </a:lnTo>
                <a:lnTo>
                  <a:pt x="200025" y="0"/>
                </a:lnTo>
                <a:lnTo>
                  <a:pt x="190500" y="138113"/>
                </a:lnTo>
                <a:lnTo>
                  <a:pt x="0" y="142875"/>
                </a:lnTo>
                <a:close/>
              </a:path>
            </a:pathLst>
          </a:custGeom>
          <a:solidFill>
            <a:srgbClr val="FF00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90A739D0-3AEA-6376-3816-4C7EC3F3C370}"/>
              </a:ext>
            </a:extLst>
          </p:cNvPr>
          <p:cNvSpPr/>
          <p:nvPr/>
        </p:nvSpPr>
        <p:spPr>
          <a:xfrm>
            <a:off x="4387215" y="2294237"/>
            <a:ext cx="80963" cy="80962"/>
          </a:xfrm>
          <a:custGeom>
            <a:avLst/>
            <a:gdLst>
              <a:gd name="connsiteX0" fmla="*/ 0 w 80963"/>
              <a:gd name="connsiteY0" fmla="*/ 0 h 80962"/>
              <a:gd name="connsiteX1" fmla="*/ 80963 w 80963"/>
              <a:gd name="connsiteY1" fmla="*/ 4762 h 80962"/>
              <a:gd name="connsiteX2" fmla="*/ 80963 w 80963"/>
              <a:gd name="connsiteY2" fmla="*/ 80962 h 80962"/>
              <a:gd name="connsiteX3" fmla="*/ 9525 w 80963"/>
              <a:gd name="connsiteY3" fmla="*/ 71437 h 80962"/>
              <a:gd name="connsiteX4" fmla="*/ 0 w 80963"/>
              <a:gd name="connsiteY4" fmla="*/ 0 h 80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3" h="80962">
                <a:moveTo>
                  <a:pt x="0" y="0"/>
                </a:moveTo>
                <a:lnTo>
                  <a:pt x="80963" y="4762"/>
                </a:lnTo>
                <a:lnTo>
                  <a:pt x="80963" y="80962"/>
                </a:lnTo>
                <a:lnTo>
                  <a:pt x="9525" y="71437"/>
                </a:lnTo>
                <a:lnTo>
                  <a:pt x="0" y="0"/>
                </a:lnTo>
                <a:close/>
              </a:path>
            </a:pathLst>
          </a:custGeom>
          <a:solidFill>
            <a:srgbClr val="FF00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3B666F3D-CEA9-AB35-8E6A-E0B2AA94AE14}"/>
              </a:ext>
            </a:extLst>
          </p:cNvPr>
          <p:cNvSpPr/>
          <p:nvPr/>
        </p:nvSpPr>
        <p:spPr>
          <a:xfrm>
            <a:off x="3641184" y="1487453"/>
            <a:ext cx="191278" cy="228600"/>
          </a:xfrm>
          <a:custGeom>
            <a:avLst/>
            <a:gdLst>
              <a:gd name="connsiteX0" fmla="*/ 0 w 191278"/>
              <a:gd name="connsiteY0" fmla="*/ 0 h 228600"/>
              <a:gd name="connsiteX1" fmla="*/ 139959 w 191278"/>
              <a:gd name="connsiteY1" fmla="*/ 228600 h 228600"/>
              <a:gd name="connsiteX2" fmla="*/ 191278 w 191278"/>
              <a:gd name="connsiteY2" fmla="*/ 191278 h 228600"/>
              <a:gd name="connsiteX3" fmla="*/ 139959 w 191278"/>
              <a:gd name="connsiteY3" fmla="*/ 46653 h 228600"/>
              <a:gd name="connsiteX4" fmla="*/ 0 w 191278"/>
              <a:gd name="connsiteY4" fmla="*/ 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78" h="228600">
                <a:moveTo>
                  <a:pt x="0" y="0"/>
                </a:moveTo>
                <a:lnTo>
                  <a:pt x="139959" y="228600"/>
                </a:lnTo>
                <a:lnTo>
                  <a:pt x="191278" y="191278"/>
                </a:lnTo>
                <a:lnTo>
                  <a:pt x="139959" y="46653"/>
                </a:lnTo>
                <a:lnTo>
                  <a:pt x="0" y="0"/>
                </a:lnTo>
                <a:close/>
              </a:path>
            </a:pathLst>
          </a:custGeom>
          <a:solidFill>
            <a:srgbClr val="FF00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89802BFA-8BCA-11E5-AB87-4486996AE9A7}"/>
              </a:ext>
            </a:extLst>
          </p:cNvPr>
          <p:cNvSpPr/>
          <p:nvPr/>
        </p:nvSpPr>
        <p:spPr>
          <a:xfrm>
            <a:off x="3594385" y="1218111"/>
            <a:ext cx="233569" cy="144117"/>
          </a:xfrm>
          <a:custGeom>
            <a:avLst/>
            <a:gdLst>
              <a:gd name="connsiteX0" fmla="*/ 0 w 233569"/>
              <a:gd name="connsiteY0" fmla="*/ 89452 h 144117"/>
              <a:gd name="connsiteX1" fmla="*/ 39756 w 233569"/>
              <a:gd name="connsiteY1" fmla="*/ 144117 h 144117"/>
              <a:gd name="connsiteX2" fmla="*/ 233569 w 233569"/>
              <a:gd name="connsiteY2" fmla="*/ 34787 h 144117"/>
              <a:gd name="connsiteX3" fmla="*/ 198782 w 233569"/>
              <a:gd name="connsiteY3" fmla="*/ 0 h 144117"/>
              <a:gd name="connsiteX4" fmla="*/ 0 w 233569"/>
              <a:gd name="connsiteY4" fmla="*/ 89452 h 144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569" h="144117">
                <a:moveTo>
                  <a:pt x="0" y="89452"/>
                </a:moveTo>
                <a:lnTo>
                  <a:pt x="39756" y="144117"/>
                </a:lnTo>
                <a:lnTo>
                  <a:pt x="233569" y="34787"/>
                </a:lnTo>
                <a:lnTo>
                  <a:pt x="198782" y="0"/>
                </a:lnTo>
                <a:lnTo>
                  <a:pt x="0" y="89452"/>
                </a:lnTo>
                <a:close/>
              </a:path>
            </a:pathLst>
          </a:custGeom>
          <a:solidFill>
            <a:srgbClr val="FF00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74F92CD5-C9CA-A5D9-42C3-C721185DD0CC}"/>
              </a:ext>
            </a:extLst>
          </p:cNvPr>
          <p:cNvSpPr/>
          <p:nvPr/>
        </p:nvSpPr>
        <p:spPr>
          <a:xfrm>
            <a:off x="3937676" y="992457"/>
            <a:ext cx="159026" cy="198782"/>
          </a:xfrm>
          <a:custGeom>
            <a:avLst/>
            <a:gdLst>
              <a:gd name="connsiteX0" fmla="*/ 0 w 159026"/>
              <a:gd name="connsiteY0" fmla="*/ 54665 h 198782"/>
              <a:gd name="connsiteX1" fmla="*/ 74543 w 159026"/>
              <a:gd name="connsiteY1" fmla="*/ 198782 h 198782"/>
              <a:gd name="connsiteX2" fmla="*/ 159026 w 159026"/>
              <a:gd name="connsiteY2" fmla="*/ 149087 h 198782"/>
              <a:gd name="connsiteX3" fmla="*/ 154056 w 159026"/>
              <a:gd name="connsiteY3" fmla="*/ 0 h 198782"/>
              <a:gd name="connsiteX4" fmla="*/ 0 w 159026"/>
              <a:gd name="connsiteY4" fmla="*/ 54665 h 198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26" h="198782">
                <a:moveTo>
                  <a:pt x="0" y="54665"/>
                </a:moveTo>
                <a:lnTo>
                  <a:pt x="74543" y="198782"/>
                </a:lnTo>
                <a:lnTo>
                  <a:pt x="159026" y="149087"/>
                </a:lnTo>
                <a:lnTo>
                  <a:pt x="154056" y="0"/>
                </a:lnTo>
                <a:lnTo>
                  <a:pt x="0" y="54665"/>
                </a:lnTo>
                <a:close/>
              </a:path>
            </a:pathLst>
          </a:custGeom>
          <a:solidFill>
            <a:srgbClr val="FF00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Audio 29">
            <a:hlinkClick r:id="" action="ppaction://media"/>
            <a:extLst>
              <a:ext uri="{FF2B5EF4-FFF2-40B4-BE49-F238E27FC236}">
                <a16:creationId xmlns:a16="http://schemas.microsoft.com/office/drawing/2014/main" id="{596C88D8-B236-76FC-5119-B78F2220A49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
        <p:nvSpPr>
          <p:cNvPr id="23" name="Freeform: Shape 22">
            <a:extLst>
              <a:ext uri="{FF2B5EF4-FFF2-40B4-BE49-F238E27FC236}">
                <a16:creationId xmlns:a16="http://schemas.microsoft.com/office/drawing/2014/main" id="{75304509-6808-A934-D0C7-65D71D7CAF8D}"/>
              </a:ext>
            </a:extLst>
          </p:cNvPr>
          <p:cNvSpPr/>
          <p:nvPr/>
        </p:nvSpPr>
        <p:spPr>
          <a:xfrm>
            <a:off x="669234" y="1016000"/>
            <a:ext cx="1743765" cy="965946"/>
          </a:xfrm>
          <a:custGeom>
            <a:avLst/>
            <a:gdLst>
              <a:gd name="connsiteX0" fmla="*/ 0 w 1892300"/>
              <a:gd name="connsiteY0" fmla="*/ 76200 h 1009650"/>
              <a:gd name="connsiteX1" fmla="*/ 114300 w 1892300"/>
              <a:gd name="connsiteY1" fmla="*/ 914400 h 1009650"/>
              <a:gd name="connsiteX2" fmla="*/ 304800 w 1892300"/>
              <a:gd name="connsiteY2" fmla="*/ 1009650 h 1009650"/>
              <a:gd name="connsiteX3" fmla="*/ 914400 w 1892300"/>
              <a:gd name="connsiteY3" fmla="*/ 850900 h 1009650"/>
              <a:gd name="connsiteX4" fmla="*/ 1892300 w 1892300"/>
              <a:gd name="connsiteY4" fmla="*/ 228600 h 1009650"/>
              <a:gd name="connsiteX5" fmla="*/ 1701800 w 1892300"/>
              <a:gd name="connsiteY5" fmla="*/ 0 h 1009650"/>
              <a:gd name="connsiteX6" fmla="*/ 0 w 1892300"/>
              <a:gd name="connsiteY6" fmla="*/ 76200 h 100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2300" h="1009650">
                <a:moveTo>
                  <a:pt x="0" y="76200"/>
                </a:moveTo>
                <a:lnTo>
                  <a:pt x="114300" y="914400"/>
                </a:lnTo>
                <a:lnTo>
                  <a:pt x="304800" y="1009650"/>
                </a:lnTo>
                <a:lnTo>
                  <a:pt x="914400" y="850900"/>
                </a:lnTo>
                <a:lnTo>
                  <a:pt x="1892300" y="228600"/>
                </a:lnTo>
                <a:lnTo>
                  <a:pt x="1701800" y="0"/>
                </a:lnTo>
                <a:lnTo>
                  <a:pt x="0" y="7620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3862397"/>
      </p:ext>
    </p:extLst>
  </p:cSld>
  <p:clrMapOvr>
    <a:masterClrMapping/>
  </p:clrMapOvr>
  <mc:AlternateContent xmlns:mc="http://schemas.openxmlformats.org/markup-compatibility/2006" xmlns:p14="http://schemas.microsoft.com/office/powerpoint/2010/main">
    <mc:Choice Requires="p14">
      <p:transition spd="slow" p14:dur="2000" advTm="20096"/>
    </mc:Choice>
    <mc:Fallback xmlns="">
      <p:transition spd="slow" advTm="20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50A45D-DB45-E55A-E7BA-6C57C6972E16}"/>
              </a:ext>
            </a:extLst>
          </p:cNvPr>
          <p:cNvSpPr>
            <a:spLocks noGrp="1"/>
          </p:cNvSpPr>
          <p:nvPr>
            <p:ph type="title"/>
          </p:nvPr>
        </p:nvSpPr>
        <p:spPr/>
        <p:txBody>
          <a:bodyPr/>
          <a:lstStyle/>
          <a:p>
            <a:r>
              <a:rPr lang="en-US" dirty="0"/>
              <a:t>Parking Management Components</a:t>
            </a:r>
          </a:p>
        </p:txBody>
      </p:sp>
      <p:pic>
        <p:nvPicPr>
          <p:cNvPr id="5" name="Audio 4">
            <a:hlinkClick r:id="" action="ppaction://media"/>
            <a:extLst>
              <a:ext uri="{FF2B5EF4-FFF2-40B4-BE49-F238E27FC236}">
                <a16:creationId xmlns:a16="http://schemas.microsoft.com/office/drawing/2014/main" id="{D979E84A-D4AE-80F0-9D9B-041FF9C1614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638495536"/>
      </p:ext>
    </p:extLst>
  </p:cSld>
  <p:clrMapOvr>
    <a:masterClrMapping/>
  </p:clrMapOvr>
  <mc:AlternateContent xmlns:mc="http://schemas.openxmlformats.org/markup-compatibility/2006" xmlns:p14="http://schemas.microsoft.com/office/powerpoint/2010/main">
    <mc:Choice Requires="p14">
      <p:transition spd="slow" p14:dur="2000" advTm="6032"/>
    </mc:Choice>
    <mc:Fallback xmlns="">
      <p:transition spd="slow" advTm="6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237F5-6A02-E4C8-C5E0-B966527AF162}"/>
              </a:ext>
            </a:extLst>
          </p:cNvPr>
          <p:cNvSpPr>
            <a:spLocks noGrp="1"/>
          </p:cNvSpPr>
          <p:nvPr>
            <p:ph type="title"/>
          </p:nvPr>
        </p:nvSpPr>
        <p:spPr/>
        <p:txBody>
          <a:bodyPr/>
          <a:lstStyle/>
          <a:p>
            <a:r>
              <a:rPr lang="en-US" dirty="0"/>
              <a:t>Parking for All Users</a:t>
            </a:r>
          </a:p>
        </p:txBody>
      </p:sp>
      <p:sp>
        <p:nvSpPr>
          <p:cNvPr id="3" name="Content Placeholder 2">
            <a:extLst>
              <a:ext uri="{FF2B5EF4-FFF2-40B4-BE49-F238E27FC236}">
                <a16:creationId xmlns:a16="http://schemas.microsoft.com/office/drawing/2014/main" id="{B39DEE99-640C-7582-A516-0E32344C8F26}"/>
              </a:ext>
            </a:extLst>
          </p:cNvPr>
          <p:cNvSpPr>
            <a:spLocks noGrp="1"/>
          </p:cNvSpPr>
          <p:nvPr>
            <p:ph idx="1"/>
          </p:nvPr>
        </p:nvSpPr>
        <p:spPr/>
        <p:txBody>
          <a:bodyPr/>
          <a:lstStyle/>
          <a:p>
            <a:r>
              <a:rPr lang="en-US" dirty="0"/>
              <a:t>There is competition for parking spaces in Clinton for many types of users:</a:t>
            </a:r>
          </a:p>
          <a:p>
            <a:pPr lvl="1"/>
            <a:r>
              <a:rPr lang="en-US" dirty="0"/>
              <a:t>Visitors</a:t>
            </a:r>
          </a:p>
          <a:p>
            <a:pPr lvl="1"/>
            <a:r>
              <a:rPr lang="en-US" dirty="0"/>
              <a:t>Employees</a:t>
            </a:r>
          </a:p>
          <a:p>
            <a:pPr lvl="1"/>
            <a:r>
              <a:rPr lang="en-US" dirty="0"/>
              <a:t>Residents</a:t>
            </a:r>
          </a:p>
          <a:p>
            <a:r>
              <a:rPr lang="en-US" dirty="0"/>
              <a:t>Each parking user has its own unique set of needs and wants</a:t>
            </a:r>
          </a:p>
          <a:p>
            <a:pPr lvl="1"/>
            <a:r>
              <a:rPr lang="en-US" dirty="0"/>
              <a:t>E.g., Visitors often want close and convenient parking, employees require long-term parking throughout the day, residents want to be able to park overnight</a:t>
            </a:r>
          </a:p>
        </p:txBody>
      </p:sp>
      <p:pic>
        <p:nvPicPr>
          <p:cNvPr id="20" name="Audio 19">
            <a:hlinkClick r:id="" action="ppaction://media"/>
            <a:extLst>
              <a:ext uri="{FF2B5EF4-FFF2-40B4-BE49-F238E27FC236}">
                <a16:creationId xmlns:a16="http://schemas.microsoft.com/office/drawing/2014/main" id="{EE546CE6-90B2-ABB7-6880-35128E2BD61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270723960"/>
      </p:ext>
    </p:extLst>
  </p:cSld>
  <p:clrMapOvr>
    <a:masterClrMapping/>
  </p:clrMapOvr>
  <mc:AlternateContent xmlns:mc="http://schemas.openxmlformats.org/markup-compatibility/2006" xmlns:p14="http://schemas.microsoft.com/office/powerpoint/2010/main">
    <mc:Choice Requires="p14">
      <p:transition spd="slow" p14:dur="2000" advTm="33588"/>
    </mc:Choice>
    <mc:Fallback xmlns="">
      <p:transition spd="slow" advTm="33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0DF680-9E2D-7374-636D-10D577CC5F13}"/>
              </a:ext>
            </a:extLst>
          </p:cNvPr>
          <p:cNvPicPr>
            <a:picLocks noChangeAspect="1"/>
          </p:cNvPicPr>
          <p:nvPr/>
        </p:nvPicPr>
        <p:blipFill>
          <a:blip r:embed="rId5"/>
          <a:stretch>
            <a:fillRect/>
          </a:stretch>
        </p:blipFill>
        <p:spPr>
          <a:xfrm>
            <a:off x="5355587" y="0"/>
            <a:ext cx="3788413" cy="5143500"/>
          </a:xfrm>
          <a:prstGeom prst="rect">
            <a:avLst/>
          </a:prstGeom>
        </p:spPr>
      </p:pic>
      <p:sp>
        <p:nvSpPr>
          <p:cNvPr id="5" name="Title 4">
            <a:extLst>
              <a:ext uri="{FF2B5EF4-FFF2-40B4-BE49-F238E27FC236}">
                <a16:creationId xmlns:a16="http://schemas.microsoft.com/office/drawing/2014/main" id="{D7BD54FB-AE37-1B07-9D8A-B593B3C45D82}"/>
              </a:ext>
            </a:extLst>
          </p:cNvPr>
          <p:cNvSpPr>
            <a:spLocks noGrp="1"/>
          </p:cNvSpPr>
          <p:nvPr>
            <p:ph type="title"/>
          </p:nvPr>
        </p:nvSpPr>
        <p:spPr/>
        <p:txBody>
          <a:bodyPr/>
          <a:lstStyle/>
          <a:p>
            <a:r>
              <a:rPr lang="en-US"/>
              <a:t>Parking Duration Limits</a:t>
            </a:r>
          </a:p>
        </p:txBody>
      </p:sp>
      <p:sp>
        <p:nvSpPr>
          <p:cNvPr id="6" name="Content Placeholder 5">
            <a:extLst>
              <a:ext uri="{FF2B5EF4-FFF2-40B4-BE49-F238E27FC236}">
                <a16:creationId xmlns:a16="http://schemas.microsoft.com/office/drawing/2014/main" id="{CB9DA9A6-DD65-151F-8303-347043C8FB88}"/>
              </a:ext>
            </a:extLst>
          </p:cNvPr>
          <p:cNvSpPr>
            <a:spLocks noGrp="1"/>
          </p:cNvSpPr>
          <p:nvPr>
            <p:ph idx="1"/>
          </p:nvPr>
        </p:nvSpPr>
        <p:spPr>
          <a:xfrm>
            <a:off x="914400" y="1504950"/>
            <a:ext cx="4191000" cy="2971799"/>
          </a:xfrm>
        </p:spPr>
        <p:txBody>
          <a:bodyPr>
            <a:normAutofit fontScale="92500" lnSpcReduction="10000"/>
          </a:bodyPr>
          <a:lstStyle/>
          <a:p>
            <a:pPr>
              <a:spcAft>
                <a:spcPts val="1200"/>
              </a:spcAft>
            </a:pPr>
            <a:r>
              <a:rPr lang="en-US" dirty="0"/>
              <a:t>The parking by-law states maximum on-street parking duration limits.</a:t>
            </a:r>
          </a:p>
          <a:p>
            <a:pPr>
              <a:spcAft>
                <a:spcPts val="1200"/>
              </a:spcAft>
            </a:pPr>
            <a:r>
              <a:rPr lang="en-US" dirty="0"/>
              <a:t>There are currently no off-street parking duration limits. </a:t>
            </a:r>
          </a:p>
          <a:p>
            <a:r>
              <a:rPr lang="en-US" dirty="0"/>
              <a:t>The study is exploring how suitable these parking limits are. Balancing the following objectives:</a:t>
            </a:r>
          </a:p>
          <a:p>
            <a:pPr lvl="1"/>
            <a:r>
              <a:rPr lang="en-US" dirty="0"/>
              <a:t>Providing adequate time to users</a:t>
            </a:r>
          </a:p>
          <a:p>
            <a:pPr lvl="1"/>
            <a:r>
              <a:rPr lang="en-US" dirty="0"/>
              <a:t>Optimal use of the existing parking supply</a:t>
            </a:r>
          </a:p>
        </p:txBody>
      </p:sp>
      <p:pic>
        <p:nvPicPr>
          <p:cNvPr id="17" name="Audio 16">
            <a:hlinkClick r:id="" action="ppaction://media"/>
            <a:extLst>
              <a:ext uri="{FF2B5EF4-FFF2-40B4-BE49-F238E27FC236}">
                <a16:creationId xmlns:a16="http://schemas.microsoft.com/office/drawing/2014/main" id="{B3D21BD5-D1D4-4D28-6534-250D157308A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265123794"/>
      </p:ext>
    </p:extLst>
  </p:cSld>
  <p:clrMapOvr>
    <a:masterClrMapping/>
  </p:clrMapOvr>
  <mc:AlternateContent xmlns:mc="http://schemas.openxmlformats.org/markup-compatibility/2006" xmlns:p14="http://schemas.microsoft.com/office/powerpoint/2010/main">
    <mc:Choice Requires="p14">
      <p:transition spd="slow" p14:dur="2000" advTm="21555"/>
    </mc:Choice>
    <mc:Fallback xmlns="">
      <p:transition spd="slow" advTm="21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D6FCA-C621-5129-A6D7-18081F7C0E22}"/>
              </a:ext>
            </a:extLst>
          </p:cNvPr>
          <p:cNvSpPr>
            <a:spLocks noGrp="1"/>
          </p:cNvSpPr>
          <p:nvPr>
            <p:ph type="title"/>
          </p:nvPr>
        </p:nvSpPr>
        <p:spPr/>
        <p:txBody>
          <a:bodyPr/>
          <a:lstStyle/>
          <a:p>
            <a:r>
              <a:rPr lang="en-US" dirty="0"/>
              <a:t>Use of Programs, On-Street Spaces, and Parking Lot Infrastructure</a:t>
            </a:r>
          </a:p>
        </p:txBody>
      </p:sp>
      <p:sp>
        <p:nvSpPr>
          <p:cNvPr id="3" name="Content Placeholder 2">
            <a:extLst>
              <a:ext uri="{FF2B5EF4-FFF2-40B4-BE49-F238E27FC236}">
                <a16:creationId xmlns:a16="http://schemas.microsoft.com/office/drawing/2014/main" id="{66353DD6-2E2C-FAD9-B917-EFD1E041596A}"/>
              </a:ext>
            </a:extLst>
          </p:cNvPr>
          <p:cNvSpPr>
            <a:spLocks noGrp="1"/>
          </p:cNvSpPr>
          <p:nvPr>
            <p:ph idx="1"/>
          </p:nvPr>
        </p:nvSpPr>
        <p:spPr/>
        <p:txBody>
          <a:bodyPr/>
          <a:lstStyle/>
          <a:p>
            <a:pPr marL="0" indent="0">
              <a:buNone/>
            </a:pPr>
            <a:r>
              <a:rPr lang="en-US" dirty="0"/>
              <a:t>Develop a strategy and implementation plan that considers:</a:t>
            </a:r>
          </a:p>
          <a:p>
            <a:r>
              <a:rPr lang="en-US" dirty="0"/>
              <a:t>How to best leverage both the on-street spaces and parking lots to provide for all users</a:t>
            </a:r>
          </a:p>
          <a:p>
            <a:r>
              <a:rPr lang="en-US" dirty="0"/>
              <a:t>Programs such as residential parking permits that allow residents to park overnight in certain locations</a:t>
            </a:r>
          </a:p>
          <a:p>
            <a:r>
              <a:rPr lang="en-US" dirty="0"/>
              <a:t>Additional spaces to be used for paved parking with marked stalls</a:t>
            </a:r>
          </a:p>
          <a:p>
            <a:endParaRPr lang="en-US" dirty="0"/>
          </a:p>
        </p:txBody>
      </p:sp>
      <p:pic>
        <p:nvPicPr>
          <p:cNvPr id="19" name="Audio 18">
            <a:hlinkClick r:id="" action="ppaction://media"/>
            <a:extLst>
              <a:ext uri="{FF2B5EF4-FFF2-40B4-BE49-F238E27FC236}">
                <a16:creationId xmlns:a16="http://schemas.microsoft.com/office/drawing/2014/main" id="{7718FC85-17A1-56AE-0407-6FB0F543202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206572251"/>
      </p:ext>
    </p:extLst>
  </p:cSld>
  <p:clrMapOvr>
    <a:masterClrMapping/>
  </p:clrMapOvr>
  <mc:AlternateContent xmlns:mc="http://schemas.openxmlformats.org/markup-compatibility/2006" xmlns:p14="http://schemas.microsoft.com/office/powerpoint/2010/main">
    <mc:Choice Requires="p14">
      <p:transition spd="slow" p14:dur="2000" advTm="21569"/>
    </mc:Choice>
    <mc:Fallback xmlns="">
      <p:transition spd="slow" advTm="21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6FFEB7-A554-44C5-8E30-223992BE1CAF}"/>
              </a:ext>
            </a:extLst>
          </p:cNvPr>
          <p:cNvSpPr>
            <a:spLocks noGrp="1"/>
          </p:cNvSpPr>
          <p:nvPr>
            <p:ph type="title"/>
          </p:nvPr>
        </p:nvSpPr>
        <p:spPr>
          <a:xfrm>
            <a:off x="4267200" y="0"/>
            <a:ext cx="4876800" cy="590550"/>
          </a:xfrm>
        </p:spPr>
        <p:txBody>
          <a:bodyPr/>
          <a:lstStyle/>
          <a:p>
            <a:r>
              <a:rPr lang="en-US"/>
              <a:t>Accessibility</a:t>
            </a:r>
          </a:p>
        </p:txBody>
      </p:sp>
      <p:sp>
        <p:nvSpPr>
          <p:cNvPr id="7" name="Content Placeholder 5">
            <a:extLst>
              <a:ext uri="{FF2B5EF4-FFF2-40B4-BE49-F238E27FC236}">
                <a16:creationId xmlns:a16="http://schemas.microsoft.com/office/drawing/2014/main" id="{76BBB914-D6FA-CF7D-F71D-E68DE1EBD06E}"/>
              </a:ext>
            </a:extLst>
          </p:cNvPr>
          <p:cNvSpPr txBox="1">
            <a:spLocks/>
          </p:cNvSpPr>
          <p:nvPr/>
        </p:nvSpPr>
        <p:spPr>
          <a:xfrm>
            <a:off x="4610100" y="666750"/>
            <a:ext cx="4191000" cy="41148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400" kern="1200">
                <a:solidFill>
                  <a:srgbClr val="004987"/>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spcAft>
                <a:spcPts val="1200"/>
              </a:spcAft>
            </a:pPr>
            <a:r>
              <a:rPr lang="en-US" dirty="0"/>
              <a:t>This study is exploring how parking can support visitors who have mobility constraints</a:t>
            </a:r>
          </a:p>
          <a:p>
            <a:pPr lvl="1">
              <a:spcAft>
                <a:spcPts val="1200"/>
              </a:spcAft>
            </a:pPr>
            <a:r>
              <a:rPr lang="en-US" dirty="0"/>
              <a:t>Limit the barriers between where they park and where they want to visit</a:t>
            </a:r>
          </a:p>
        </p:txBody>
      </p:sp>
      <p:pic>
        <p:nvPicPr>
          <p:cNvPr id="4" name="Picture 3">
            <a:extLst>
              <a:ext uri="{FF2B5EF4-FFF2-40B4-BE49-F238E27FC236}">
                <a16:creationId xmlns:a16="http://schemas.microsoft.com/office/drawing/2014/main" id="{F92BD10B-903A-4A32-2A31-5D53D1398B54}"/>
              </a:ext>
            </a:extLst>
          </p:cNvPr>
          <p:cNvPicPr>
            <a:picLocks noChangeAspect="1"/>
          </p:cNvPicPr>
          <p:nvPr/>
        </p:nvPicPr>
        <p:blipFill rotWithShape="1">
          <a:blip r:embed="rId5"/>
          <a:srcRect l="25667"/>
          <a:stretch/>
        </p:blipFill>
        <p:spPr>
          <a:xfrm>
            <a:off x="-1" y="0"/>
            <a:ext cx="4457701" cy="5143500"/>
          </a:xfrm>
          <a:prstGeom prst="rect">
            <a:avLst/>
          </a:prstGeom>
        </p:spPr>
      </p:pic>
      <p:pic>
        <p:nvPicPr>
          <p:cNvPr id="19" name="Audio 18">
            <a:hlinkClick r:id="" action="ppaction://media"/>
            <a:extLst>
              <a:ext uri="{FF2B5EF4-FFF2-40B4-BE49-F238E27FC236}">
                <a16:creationId xmlns:a16="http://schemas.microsoft.com/office/drawing/2014/main" id="{AE0B8A2D-E7C1-908A-840A-D79E40F1DAC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675084267"/>
      </p:ext>
    </p:extLst>
  </p:cSld>
  <p:clrMapOvr>
    <a:masterClrMapping/>
  </p:clrMapOvr>
  <mc:AlternateContent xmlns:mc="http://schemas.openxmlformats.org/markup-compatibility/2006" xmlns:p14="http://schemas.microsoft.com/office/powerpoint/2010/main">
    <mc:Choice Requires="p14">
      <p:transition spd="slow" p14:dur="2000" advTm="10036"/>
    </mc:Choice>
    <mc:Fallback xmlns="">
      <p:transition spd="slow" advTm="10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50A45D-DB45-E55A-E7BA-6C57C6972E16}"/>
              </a:ext>
            </a:extLst>
          </p:cNvPr>
          <p:cNvSpPr>
            <a:spLocks noGrp="1"/>
          </p:cNvSpPr>
          <p:nvPr>
            <p:ph type="title"/>
          </p:nvPr>
        </p:nvSpPr>
        <p:spPr/>
        <p:txBody>
          <a:bodyPr/>
          <a:lstStyle/>
          <a:p>
            <a:r>
              <a:rPr lang="en-US"/>
              <a:t>What We’ve Heard So Far</a:t>
            </a:r>
          </a:p>
        </p:txBody>
      </p:sp>
      <p:pic>
        <p:nvPicPr>
          <p:cNvPr id="9" name="Audio 8">
            <a:hlinkClick r:id="" action="ppaction://media"/>
            <a:extLst>
              <a:ext uri="{FF2B5EF4-FFF2-40B4-BE49-F238E27FC236}">
                <a16:creationId xmlns:a16="http://schemas.microsoft.com/office/drawing/2014/main" id="{74CFAD4D-6FF8-D5A1-82AA-11D57D17BB8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880417922"/>
      </p:ext>
    </p:extLst>
  </p:cSld>
  <p:clrMapOvr>
    <a:masterClrMapping/>
  </p:clrMapOvr>
  <mc:AlternateContent xmlns:mc="http://schemas.openxmlformats.org/markup-compatibility/2006" xmlns:p14="http://schemas.microsoft.com/office/powerpoint/2010/main">
    <mc:Choice Requires="p14">
      <p:transition spd="slow" p14:dur="2000" advTm="4134"/>
    </mc:Choice>
    <mc:Fallback xmlns="">
      <p:transition spd="slow" advTm="4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F95993-2D60-7E81-AFB3-C1371EF83ED8}"/>
              </a:ext>
            </a:extLst>
          </p:cNvPr>
          <p:cNvSpPr>
            <a:spLocks noGrp="1"/>
          </p:cNvSpPr>
          <p:nvPr>
            <p:ph type="title"/>
          </p:nvPr>
        </p:nvSpPr>
        <p:spPr>
          <a:xfrm>
            <a:off x="-34808" y="7056"/>
            <a:ext cx="9178808" cy="857250"/>
          </a:xfrm>
        </p:spPr>
        <p:txBody>
          <a:bodyPr/>
          <a:lstStyle/>
          <a:p>
            <a:pPr algn="ctr"/>
            <a:r>
              <a:rPr lang="en-US"/>
              <a:t>Survey Details</a:t>
            </a:r>
          </a:p>
        </p:txBody>
      </p:sp>
      <p:sp>
        <p:nvSpPr>
          <p:cNvPr id="3" name="Content Placeholder 2">
            <a:extLst>
              <a:ext uri="{FF2B5EF4-FFF2-40B4-BE49-F238E27FC236}">
                <a16:creationId xmlns:a16="http://schemas.microsoft.com/office/drawing/2014/main" id="{ED6F2E24-9DCE-AC6E-1018-FA945D6FDEA0}"/>
              </a:ext>
            </a:extLst>
          </p:cNvPr>
          <p:cNvSpPr>
            <a:spLocks noGrp="1"/>
          </p:cNvSpPr>
          <p:nvPr>
            <p:ph idx="1"/>
          </p:nvPr>
        </p:nvSpPr>
        <p:spPr>
          <a:xfrm>
            <a:off x="312420" y="964495"/>
            <a:ext cx="4884420" cy="3858965"/>
          </a:xfrm>
        </p:spPr>
        <p:txBody>
          <a:bodyPr>
            <a:normAutofit fontScale="92500"/>
          </a:bodyPr>
          <a:lstStyle/>
          <a:p>
            <a:pPr>
              <a:spcAft>
                <a:spcPts val="600"/>
              </a:spcAft>
            </a:pPr>
            <a:r>
              <a:rPr lang="en-US" dirty="0"/>
              <a:t>Two surveys were hosted on centralhuron.ca</a:t>
            </a:r>
          </a:p>
          <a:p>
            <a:pPr lvl="1"/>
            <a:r>
              <a:rPr lang="en-US" dirty="0"/>
              <a:t>Employer/Employee</a:t>
            </a:r>
          </a:p>
          <a:p>
            <a:pPr lvl="1"/>
            <a:r>
              <a:rPr lang="en-US" dirty="0"/>
              <a:t>Residents</a:t>
            </a:r>
          </a:p>
          <a:p>
            <a:pPr>
              <a:spcAft>
                <a:spcPts val="600"/>
              </a:spcAft>
            </a:pPr>
            <a:r>
              <a:rPr lang="en-US" dirty="0"/>
              <a:t>Advertised through social media, mailouts to residents, and e-mails to businesses through the BIA</a:t>
            </a:r>
          </a:p>
          <a:p>
            <a:pPr>
              <a:spcAft>
                <a:spcPts val="600"/>
              </a:spcAft>
            </a:pPr>
            <a:r>
              <a:rPr lang="en-US" dirty="0"/>
              <a:t>Opened November 2, 2023</a:t>
            </a:r>
          </a:p>
          <a:p>
            <a:pPr>
              <a:spcAft>
                <a:spcPts val="600"/>
              </a:spcAft>
            </a:pPr>
            <a:r>
              <a:rPr lang="en-US" b="1" dirty="0">
                <a:solidFill>
                  <a:srgbClr val="008996"/>
                </a:solidFill>
              </a:rPr>
              <a:t>Survey open now</a:t>
            </a:r>
          </a:p>
          <a:p>
            <a:pPr>
              <a:spcAft>
                <a:spcPts val="600"/>
              </a:spcAft>
            </a:pPr>
            <a:r>
              <a:rPr lang="en-US" dirty="0"/>
              <a:t>Received 223 responses to-date</a:t>
            </a:r>
          </a:p>
          <a:p>
            <a:pPr lvl="1">
              <a:spcAft>
                <a:spcPts val="600"/>
              </a:spcAft>
            </a:pPr>
            <a:r>
              <a:rPr lang="en-US" dirty="0"/>
              <a:t>186 from residents</a:t>
            </a:r>
          </a:p>
          <a:p>
            <a:pPr lvl="1">
              <a:spcAft>
                <a:spcPts val="600"/>
              </a:spcAft>
            </a:pPr>
            <a:r>
              <a:rPr lang="en-US" dirty="0"/>
              <a:t>37 from employer/employees</a:t>
            </a:r>
          </a:p>
        </p:txBody>
      </p:sp>
      <p:pic>
        <p:nvPicPr>
          <p:cNvPr id="5" name="Picture 4">
            <a:extLst>
              <a:ext uri="{FF2B5EF4-FFF2-40B4-BE49-F238E27FC236}">
                <a16:creationId xmlns:a16="http://schemas.microsoft.com/office/drawing/2014/main" id="{2973C227-7422-AEC5-C551-B8F111EC8288}"/>
              </a:ext>
            </a:extLst>
          </p:cNvPr>
          <p:cNvPicPr>
            <a:picLocks noChangeAspect="1"/>
          </p:cNvPicPr>
          <p:nvPr/>
        </p:nvPicPr>
        <p:blipFill>
          <a:blip r:embed="rId5"/>
          <a:stretch>
            <a:fillRect/>
          </a:stretch>
        </p:blipFill>
        <p:spPr>
          <a:xfrm>
            <a:off x="5907405" y="794275"/>
            <a:ext cx="2526030" cy="2526030"/>
          </a:xfrm>
          <a:prstGeom prst="rect">
            <a:avLst/>
          </a:prstGeom>
        </p:spPr>
      </p:pic>
      <p:sp>
        <p:nvSpPr>
          <p:cNvPr id="6" name="TextBox 5">
            <a:extLst>
              <a:ext uri="{FF2B5EF4-FFF2-40B4-BE49-F238E27FC236}">
                <a16:creationId xmlns:a16="http://schemas.microsoft.com/office/drawing/2014/main" id="{1984381F-2211-9252-C311-EE825EEE189E}"/>
              </a:ext>
            </a:extLst>
          </p:cNvPr>
          <p:cNvSpPr txBox="1"/>
          <p:nvPr/>
        </p:nvSpPr>
        <p:spPr>
          <a:xfrm>
            <a:off x="6160770" y="775901"/>
            <a:ext cx="2019300"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Survey QR Code</a:t>
            </a:r>
          </a:p>
        </p:txBody>
      </p:sp>
      <p:sp>
        <p:nvSpPr>
          <p:cNvPr id="12" name="TextBox 11">
            <a:extLst>
              <a:ext uri="{FF2B5EF4-FFF2-40B4-BE49-F238E27FC236}">
                <a16:creationId xmlns:a16="http://schemas.microsoft.com/office/drawing/2014/main" id="{F09C9C88-273E-F7C4-D997-2A0743692A74}"/>
              </a:ext>
            </a:extLst>
          </p:cNvPr>
          <p:cNvSpPr txBox="1"/>
          <p:nvPr/>
        </p:nvSpPr>
        <p:spPr>
          <a:xfrm>
            <a:off x="5090160" y="3320305"/>
            <a:ext cx="4053840" cy="300082"/>
          </a:xfrm>
          <a:prstGeom prst="rect">
            <a:avLst/>
          </a:prstGeom>
          <a:noFill/>
        </p:spPr>
        <p:txBody>
          <a:bodyPr wrap="square">
            <a:spAutoFit/>
          </a:bodyPr>
          <a:lstStyle/>
          <a:p>
            <a:pPr algn="ctr"/>
            <a:r>
              <a:rPr lang="en-US" i="0" u="none" strike="noStrike" dirty="0">
                <a:solidFill>
                  <a:srgbClr val="008996"/>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https://tinyurl.com/DowntownClintonParkingStudy</a:t>
            </a:r>
            <a:endParaRPr lang="en-US" dirty="0">
              <a:solidFill>
                <a:srgbClr val="008996"/>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EBA5296-F216-3C4F-F24F-765F5255BFC6}"/>
              </a:ext>
            </a:extLst>
          </p:cNvPr>
          <p:cNvSpPr txBox="1"/>
          <p:nvPr/>
        </p:nvSpPr>
        <p:spPr>
          <a:xfrm>
            <a:off x="6160770" y="3081616"/>
            <a:ext cx="2019300"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Survey URL</a:t>
            </a:r>
          </a:p>
        </p:txBody>
      </p:sp>
      <p:pic>
        <p:nvPicPr>
          <p:cNvPr id="27" name="Audio 26">
            <a:hlinkClick r:id="" action="ppaction://media"/>
            <a:extLst>
              <a:ext uri="{FF2B5EF4-FFF2-40B4-BE49-F238E27FC236}">
                <a16:creationId xmlns:a16="http://schemas.microsoft.com/office/drawing/2014/main" id="{5366B7C8-7DCA-4CDC-4094-66261945C3C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551135024"/>
      </p:ext>
    </p:extLst>
  </p:cSld>
  <p:clrMapOvr>
    <a:masterClrMapping/>
  </p:clrMapOvr>
  <mc:AlternateContent xmlns:mc="http://schemas.openxmlformats.org/markup-compatibility/2006" xmlns:p14="http://schemas.microsoft.com/office/powerpoint/2010/main">
    <mc:Choice Requires="p14">
      <p:transition spd="slow" p14:dur="2000" advTm="36136"/>
    </mc:Choice>
    <mc:Fallback xmlns="">
      <p:transition spd="slow" advTm="36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658250-FAEA-1013-46EE-EDAF963F31BA}"/>
              </a:ext>
            </a:extLst>
          </p:cNvPr>
          <p:cNvSpPr/>
          <p:nvPr/>
        </p:nvSpPr>
        <p:spPr>
          <a:xfrm>
            <a:off x="76201" y="3508194"/>
            <a:ext cx="3873499" cy="1284167"/>
          </a:xfrm>
          <a:prstGeom prst="rect">
            <a:avLst/>
          </a:prstGeom>
          <a:solidFill>
            <a:schemeClr val="bg1">
              <a:lumMod val="85000"/>
              <a:alpha val="40000"/>
            </a:schemeClr>
          </a:solidFill>
          <a:ln>
            <a:solidFill>
              <a:schemeClr val="bg1">
                <a:lumMod val="6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B5F7B25-178E-44AA-BCB8-3AB875BAABD2}"/>
              </a:ext>
            </a:extLst>
          </p:cNvPr>
          <p:cNvSpPr/>
          <p:nvPr/>
        </p:nvSpPr>
        <p:spPr>
          <a:xfrm>
            <a:off x="76200" y="2157169"/>
            <a:ext cx="3873500" cy="1284167"/>
          </a:xfrm>
          <a:prstGeom prst="rect">
            <a:avLst/>
          </a:prstGeom>
          <a:solidFill>
            <a:schemeClr val="bg1">
              <a:lumMod val="85000"/>
              <a:alpha val="40000"/>
            </a:schemeClr>
          </a:solidFill>
          <a:ln>
            <a:solidFill>
              <a:schemeClr val="bg1">
                <a:lumMod val="6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29C69E0-6211-608C-EDAC-58058912EAD7}"/>
              </a:ext>
            </a:extLst>
          </p:cNvPr>
          <p:cNvSpPr/>
          <p:nvPr/>
        </p:nvSpPr>
        <p:spPr>
          <a:xfrm>
            <a:off x="76201" y="800101"/>
            <a:ext cx="3873499" cy="1284167"/>
          </a:xfrm>
          <a:prstGeom prst="rect">
            <a:avLst/>
          </a:prstGeom>
          <a:solidFill>
            <a:schemeClr val="bg1">
              <a:lumMod val="85000"/>
              <a:alpha val="40000"/>
            </a:schemeClr>
          </a:solidFill>
          <a:ln>
            <a:solidFill>
              <a:schemeClr val="bg1">
                <a:lumMod val="6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D9076A-BF36-5AAE-3982-AA666178BBB7}"/>
              </a:ext>
            </a:extLst>
          </p:cNvPr>
          <p:cNvSpPr>
            <a:spLocks noGrp="1"/>
          </p:cNvSpPr>
          <p:nvPr>
            <p:ph type="title"/>
          </p:nvPr>
        </p:nvSpPr>
        <p:spPr>
          <a:xfrm>
            <a:off x="0" y="19267"/>
            <a:ext cx="9144000" cy="857250"/>
          </a:xfrm>
        </p:spPr>
        <p:txBody>
          <a:bodyPr/>
          <a:lstStyle/>
          <a:p>
            <a:pPr algn="ctr"/>
            <a:r>
              <a:rPr lang="en-US" dirty="0"/>
              <a:t>Resident Survey</a:t>
            </a:r>
          </a:p>
        </p:txBody>
      </p:sp>
      <p:sp>
        <p:nvSpPr>
          <p:cNvPr id="3" name="Content Placeholder 2">
            <a:extLst>
              <a:ext uri="{FF2B5EF4-FFF2-40B4-BE49-F238E27FC236}">
                <a16:creationId xmlns:a16="http://schemas.microsoft.com/office/drawing/2014/main" id="{412AAB76-17FF-84C8-C203-469499ACA290}"/>
              </a:ext>
            </a:extLst>
          </p:cNvPr>
          <p:cNvSpPr>
            <a:spLocks noGrp="1"/>
          </p:cNvSpPr>
          <p:nvPr>
            <p:ph idx="1"/>
          </p:nvPr>
        </p:nvSpPr>
        <p:spPr>
          <a:xfrm>
            <a:off x="83822" y="770877"/>
            <a:ext cx="3865878" cy="507449"/>
          </a:xfrm>
        </p:spPr>
        <p:txBody>
          <a:bodyPr>
            <a:noAutofit/>
          </a:bodyPr>
          <a:lstStyle/>
          <a:p>
            <a:pPr marL="0" indent="0" algn="ctr">
              <a:buNone/>
            </a:pPr>
            <a:r>
              <a:rPr lang="en-US" b="1" dirty="0"/>
              <a:t>Planned Street Closures</a:t>
            </a:r>
          </a:p>
          <a:p>
            <a:endParaRPr lang="en-US" dirty="0"/>
          </a:p>
        </p:txBody>
      </p:sp>
      <p:sp>
        <p:nvSpPr>
          <p:cNvPr id="4" name="TextBox 3">
            <a:extLst>
              <a:ext uri="{FF2B5EF4-FFF2-40B4-BE49-F238E27FC236}">
                <a16:creationId xmlns:a16="http://schemas.microsoft.com/office/drawing/2014/main" id="{5F7465DF-37A0-8D22-007D-7963440F161F}"/>
              </a:ext>
            </a:extLst>
          </p:cNvPr>
          <p:cNvSpPr txBox="1"/>
          <p:nvPr/>
        </p:nvSpPr>
        <p:spPr>
          <a:xfrm>
            <a:off x="76200" y="1413692"/>
            <a:ext cx="3873499" cy="338554"/>
          </a:xfrm>
          <a:prstGeom prst="rect">
            <a:avLst/>
          </a:prstGeom>
          <a:noFill/>
        </p:spPr>
        <p:txBody>
          <a:bodyPr wrap="square" rtlCol="0">
            <a:spAutoFit/>
          </a:bodyPr>
          <a:lstStyle/>
          <a:p>
            <a:pPr algn="ctr"/>
            <a:r>
              <a:rPr lang="en-US" sz="1600" dirty="0">
                <a:solidFill>
                  <a:srgbClr val="008996"/>
                </a:solidFill>
                <a:latin typeface="Arial" panose="020B0604020202020204" pitchFamily="34" charset="0"/>
                <a:cs typeface="Arial" panose="020B0604020202020204" pitchFamily="34" charset="0"/>
              </a:rPr>
              <a:t>Supported Street Closures</a:t>
            </a:r>
          </a:p>
        </p:txBody>
      </p:sp>
      <p:sp>
        <p:nvSpPr>
          <p:cNvPr id="5" name="TextBox 4">
            <a:extLst>
              <a:ext uri="{FF2B5EF4-FFF2-40B4-BE49-F238E27FC236}">
                <a16:creationId xmlns:a16="http://schemas.microsoft.com/office/drawing/2014/main" id="{392B381F-7808-6930-91C4-7B7B9D1AE076}"/>
              </a:ext>
            </a:extLst>
          </p:cNvPr>
          <p:cNvSpPr txBox="1"/>
          <p:nvPr/>
        </p:nvSpPr>
        <p:spPr>
          <a:xfrm>
            <a:off x="83822" y="1133337"/>
            <a:ext cx="3865878" cy="369332"/>
          </a:xfrm>
          <a:prstGeom prst="rect">
            <a:avLst/>
          </a:prstGeom>
          <a:noFill/>
        </p:spPr>
        <p:txBody>
          <a:bodyPr wrap="square" rtlCol="0">
            <a:spAutoFit/>
          </a:bodyPr>
          <a:lstStyle/>
          <a:p>
            <a:pPr algn="ctr"/>
            <a:r>
              <a:rPr lang="en-US" sz="1800" b="1" dirty="0">
                <a:solidFill>
                  <a:srgbClr val="004987"/>
                </a:solidFill>
                <a:latin typeface="Arial" panose="020B0604020202020204" pitchFamily="34" charset="0"/>
                <a:cs typeface="Arial" panose="020B0604020202020204" pitchFamily="34" charset="0"/>
              </a:rPr>
              <a:t>72%</a:t>
            </a:r>
          </a:p>
        </p:txBody>
      </p:sp>
      <p:sp>
        <p:nvSpPr>
          <p:cNvPr id="10" name="Content Placeholder 2">
            <a:extLst>
              <a:ext uri="{FF2B5EF4-FFF2-40B4-BE49-F238E27FC236}">
                <a16:creationId xmlns:a16="http://schemas.microsoft.com/office/drawing/2014/main" id="{D0045C87-4484-23D7-5CA7-B29A845C4DCE}"/>
              </a:ext>
            </a:extLst>
          </p:cNvPr>
          <p:cNvSpPr txBox="1">
            <a:spLocks/>
          </p:cNvSpPr>
          <p:nvPr/>
        </p:nvSpPr>
        <p:spPr>
          <a:xfrm>
            <a:off x="83822" y="2160656"/>
            <a:ext cx="3865878" cy="584775"/>
          </a:xfrm>
          <a:prstGeom prst="rect">
            <a:avLst/>
          </a:prstGeom>
        </p:spPr>
        <p:txBody>
          <a:bodyPr vert="horz" lIns="91440" tIns="45720" rIns="91440" bIns="45720" rtlCol="0">
            <a:normAutofit fontScale="92500" lnSpcReduction="20000"/>
          </a:bodyPr>
          <a:lstStyle>
            <a:lvl1pPr marL="257175" indent="-257175"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400" kern="1200">
                <a:solidFill>
                  <a:srgbClr val="004987"/>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buFont typeface="Arial" panose="020B0604020202020204" pitchFamily="34" charset="0"/>
              <a:buNone/>
            </a:pPr>
            <a:r>
              <a:rPr lang="en-US" b="1" dirty="0"/>
              <a:t>Residential Parking Availability</a:t>
            </a:r>
          </a:p>
          <a:p>
            <a:pPr marL="0" indent="0" algn="ctr">
              <a:buFont typeface="Arial" panose="020B0604020202020204" pitchFamily="34" charset="0"/>
              <a:buNone/>
            </a:pPr>
            <a:r>
              <a:rPr lang="en-US" b="1" dirty="0"/>
              <a:t>(Clinton Residents Only)</a:t>
            </a:r>
          </a:p>
          <a:p>
            <a:endParaRPr lang="en-US" dirty="0"/>
          </a:p>
        </p:txBody>
      </p:sp>
      <p:sp>
        <p:nvSpPr>
          <p:cNvPr id="11" name="TextBox 10">
            <a:extLst>
              <a:ext uri="{FF2B5EF4-FFF2-40B4-BE49-F238E27FC236}">
                <a16:creationId xmlns:a16="http://schemas.microsoft.com/office/drawing/2014/main" id="{E74F91B9-8E97-FEFD-8F31-C3C932A2FC21}"/>
              </a:ext>
            </a:extLst>
          </p:cNvPr>
          <p:cNvSpPr txBox="1"/>
          <p:nvPr/>
        </p:nvSpPr>
        <p:spPr>
          <a:xfrm>
            <a:off x="91443" y="2852108"/>
            <a:ext cx="3865879" cy="584775"/>
          </a:xfrm>
          <a:prstGeom prst="rect">
            <a:avLst/>
          </a:prstGeom>
          <a:noFill/>
        </p:spPr>
        <p:txBody>
          <a:bodyPr wrap="square" rtlCol="0">
            <a:spAutoFit/>
          </a:bodyPr>
          <a:lstStyle/>
          <a:p>
            <a:pPr algn="ctr"/>
            <a:r>
              <a:rPr lang="en-US" sz="1600" dirty="0">
                <a:solidFill>
                  <a:srgbClr val="008996"/>
                </a:solidFill>
                <a:latin typeface="Arial" panose="020B0604020202020204" pitchFamily="34" charset="0"/>
                <a:cs typeface="Arial" panose="020B0604020202020204" pitchFamily="34" charset="0"/>
              </a:rPr>
              <a:t>Do not have a dedicated parking space in a building or at home</a:t>
            </a:r>
          </a:p>
        </p:txBody>
      </p:sp>
      <p:sp>
        <p:nvSpPr>
          <p:cNvPr id="12" name="TextBox 11">
            <a:extLst>
              <a:ext uri="{FF2B5EF4-FFF2-40B4-BE49-F238E27FC236}">
                <a16:creationId xmlns:a16="http://schemas.microsoft.com/office/drawing/2014/main" id="{866D6AD6-B6D5-5931-108C-1656126E4390}"/>
              </a:ext>
            </a:extLst>
          </p:cNvPr>
          <p:cNvSpPr txBox="1"/>
          <p:nvPr/>
        </p:nvSpPr>
        <p:spPr>
          <a:xfrm>
            <a:off x="83822" y="2614403"/>
            <a:ext cx="3873500" cy="369332"/>
          </a:xfrm>
          <a:prstGeom prst="rect">
            <a:avLst/>
          </a:prstGeom>
          <a:noFill/>
        </p:spPr>
        <p:txBody>
          <a:bodyPr wrap="square" rtlCol="0">
            <a:spAutoFit/>
          </a:bodyPr>
          <a:lstStyle/>
          <a:p>
            <a:pPr algn="ctr"/>
            <a:r>
              <a:rPr lang="en-US" sz="1800" b="1" dirty="0">
                <a:solidFill>
                  <a:srgbClr val="004987"/>
                </a:solidFill>
                <a:latin typeface="Arial" panose="020B0604020202020204" pitchFamily="34" charset="0"/>
                <a:cs typeface="Arial" panose="020B0604020202020204" pitchFamily="34" charset="0"/>
              </a:rPr>
              <a:t>15%</a:t>
            </a:r>
          </a:p>
        </p:txBody>
      </p:sp>
      <p:sp>
        <p:nvSpPr>
          <p:cNvPr id="13" name="Content Placeholder 2">
            <a:extLst>
              <a:ext uri="{FF2B5EF4-FFF2-40B4-BE49-F238E27FC236}">
                <a16:creationId xmlns:a16="http://schemas.microsoft.com/office/drawing/2014/main" id="{75D9BD21-4702-D700-3C4B-6742CD6BF8A9}"/>
              </a:ext>
            </a:extLst>
          </p:cNvPr>
          <p:cNvSpPr txBox="1">
            <a:spLocks/>
          </p:cNvSpPr>
          <p:nvPr/>
        </p:nvSpPr>
        <p:spPr>
          <a:xfrm>
            <a:off x="91443" y="3541522"/>
            <a:ext cx="3865879" cy="584725"/>
          </a:xfrm>
          <a:prstGeom prst="rect">
            <a:avLst/>
          </a:prstGeom>
        </p:spPr>
        <p:txBody>
          <a:bodyPr vert="horz" lIns="91440" tIns="45720" rIns="91440" bIns="45720" rtlCol="0">
            <a:normAutofit fontScale="92500" lnSpcReduction="20000"/>
          </a:bodyPr>
          <a:lstStyle>
            <a:lvl1pPr marL="257175" indent="-257175"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400" kern="1200">
                <a:solidFill>
                  <a:srgbClr val="004987"/>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buFont typeface="Arial" panose="020B0604020202020204" pitchFamily="34" charset="0"/>
              <a:buNone/>
            </a:pPr>
            <a:r>
              <a:rPr lang="en-US" b="1" dirty="0"/>
              <a:t>Enough Parking at Home </a:t>
            </a:r>
          </a:p>
          <a:p>
            <a:pPr marL="0" indent="0" algn="ctr">
              <a:buFont typeface="Arial" panose="020B0604020202020204" pitchFamily="34" charset="0"/>
              <a:buNone/>
            </a:pPr>
            <a:r>
              <a:rPr lang="en-US" b="1" dirty="0"/>
              <a:t>(Clinton Residents Only)</a:t>
            </a:r>
          </a:p>
        </p:txBody>
      </p:sp>
      <p:sp>
        <p:nvSpPr>
          <p:cNvPr id="14" name="TextBox 13">
            <a:extLst>
              <a:ext uri="{FF2B5EF4-FFF2-40B4-BE49-F238E27FC236}">
                <a16:creationId xmlns:a16="http://schemas.microsoft.com/office/drawing/2014/main" id="{CDE8750B-6A09-D055-66DE-22628F56ADC5}"/>
              </a:ext>
            </a:extLst>
          </p:cNvPr>
          <p:cNvSpPr txBox="1"/>
          <p:nvPr/>
        </p:nvSpPr>
        <p:spPr>
          <a:xfrm>
            <a:off x="83822" y="4351765"/>
            <a:ext cx="3865879" cy="338554"/>
          </a:xfrm>
          <a:prstGeom prst="rect">
            <a:avLst/>
          </a:prstGeom>
          <a:noFill/>
        </p:spPr>
        <p:txBody>
          <a:bodyPr wrap="square" rtlCol="0">
            <a:spAutoFit/>
          </a:bodyPr>
          <a:lstStyle/>
          <a:p>
            <a:pPr algn="ctr"/>
            <a:r>
              <a:rPr lang="en-US" sz="1600" dirty="0">
                <a:solidFill>
                  <a:srgbClr val="008996"/>
                </a:solidFill>
                <a:latin typeface="Arial" panose="020B0604020202020204" pitchFamily="34" charset="0"/>
                <a:cs typeface="Arial" panose="020B0604020202020204" pitchFamily="34" charset="0"/>
              </a:rPr>
              <a:t>Do not have enough parking at home</a:t>
            </a:r>
          </a:p>
        </p:txBody>
      </p:sp>
      <p:sp>
        <p:nvSpPr>
          <p:cNvPr id="15" name="TextBox 14">
            <a:extLst>
              <a:ext uri="{FF2B5EF4-FFF2-40B4-BE49-F238E27FC236}">
                <a16:creationId xmlns:a16="http://schemas.microsoft.com/office/drawing/2014/main" id="{42D83E7D-0979-4078-1069-4B4E10C6F101}"/>
              </a:ext>
            </a:extLst>
          </p:cNvPr>
          <p:cNvSpPr txBox="1"/>
          <p:nvPr/>
        </p:nvSpPr>
        <p:spPr>
          <a:xfrm>
            <a:off x="68579" y="4095469"/>
            <a:ext cx="3873499" cy="369332"/>
          </a:xfrm>
          <a:prstGeom prst="rect">
            <a:avLst/>
          </a:prstGeom>
          <a:noFill/>
        </p:spPr>
        <p:txBody>
          <a:bodyPr wrap="square" rtlCol="0">
            <a:spAutoFit/>
          </a:bodyPr>
          <a:lstStyle/>
          <a:p>
            <a:pPr algn="ctr"/>
            <a:r>
              <a:rPr lang="en-US" sz="1800" b="1" dirty="0">
                <a:solidFill>
                  <a:srgbClr val="004987"/>
                </a:solidFill>
                <a:latin typeface="Arial" panose="020B0604020202020204" pitchFamily="34" charset="0"/>
                <a:cs typeface="Arial" panose="020B0604020202020204" pitchFamily="34" charset="0"/>
              </a:rPr>
              <a:t>25%</a:t>
            </a:r>
          </a:p>
        </p:txBody>
      </p:sp>
      <p:sp>
        <p:nvSpPr>
          <p:cNvPr id="16" name="Content Placeholder 2">
            <a:extLst>
              <a:ext uri="{FF2B5EF4-FFF2-40B4-BE49-F238E27FC236}">
                <a16:creationId xmlns:a16="http://schemas.microsoft.com/office/drawing/2014/main" id="{7C341924-48FD-A5E7-1E57-D4063F46754E}"/>
              </a:ext>
            </a:extLst>
          </p:cNvPr>
          <p:cNvSpPr txBox="1">
            <a:spLocks/>
          </p:cNvSpPr>
          <p:nvPr/>
        </p:nvSpPr>
        <p:spPr>
          <a:xfrm>
            <a:off x="4343400" y="800101"/>
            <a:ext cx="4343400" cy="382905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400" kern="1200">
                <a:solidFill>
                  <a:srgbClr val="004987"/>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US" b="1" dirty="0"/>
              <a:t>Top Issues</a:t>
            </a:r>
          </a:p>
          <a:p>
            <a:pPr marL="342900" indent="-342900">
              <a:spcAft>
                <a:spcPts val="600"/>
              </a:spcAft>
              <a:buFont typeface="+mj-lt"/>
              <a:buAutoNum type="arabicPeriod"/>
            </a:pPr>
            <a:r>
              <a:rPr lang="en-US" dirty="0"/>
              <a:t>Vehicles are parked all day </a:t>
            </a:r>
          </a:p>
          <a:p>
            <a:pPr marL="342900" indent="-342900">
              <a:spcAft>
                <a:spcPts val="600"/>
              </a:spcAft>
              <a:buFont typeface="+mj-lt"/>
              <a:buAutoNum type="arabicPeriod"/>
            </a:pPr>
            <a:r>
              <a:rPr lang="en-US" dirty="0"/>
              <a:t>Not enough parking available</a:t>
            </a:r>
          </a:p>
          <a:p>
            <a:pPr marL="342900" indent="-342900">
              <a:spcAft>
                <a:spcPts val="600"/>
              </a:spcAft>
              <a:buFont typeface="+mj-lt"/>
              <a:buAutoNum type="arabicPeriod"/>
            </a:pPr>
            <a:r>
              <a:rPr lang="en-US" dirty="0"/>
              <a:t>No parking for residents who live in the upstairs apartments</a:t>
            </a:r>
          </a:p>
          <a:p>
            <a:pPr marL="342900" indent="-342900">
              <a:spcAft>
                <a:spcPts val="600"/>
              </a:spcAft>
              <a:buFont typeface="+mj-lt"/>
              <a:buAutoNum type="arabicPeriod"/>
            </a:pPr>
            <a:r>
              <a:rPr lang="en-US" dirty="0"/>
              <a:t>Lack of accessible spots</a:t>
            </a:r>
          </a:p>
          <a:p>
            <a:pPr marL="342900" indent="-342900">
              <a:spcAft>
                <a:spcPts val="600"/>
              </a:spcAft>
              <a:buFont typeface="+mj-lt"/>
              <a:buAutoNum type="arabicPeriod"/>
            </a:pPr>
            <a:r>
              <a:rPr lang="en-US" dirty="0"/>
              <a:t>Parking challenges during winter</a:t>
            </a:r>
          </a:p>
        </p:txBody>
      </p:sp>
      <p:pic>
        <p:nvPicPr>
          <p:cNvPr id="35" name="Audio 34">
            <a:hlinkClick r:id="" action="ppaction://media"/>
            <a:extLst>
              <a:ext uri="{FF2B5EF4-FFF2-40B4-BE49-F238E27FC236}">
                <a16:creationId xmlns:a16="http://schemas.microsoft.com/office/drawing/2014/main" id="{AEF4316D-3AC0-4491-0C7E-FDB0AB8279C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113649911"/>
      </p:ext>
    </p:extLst>
  </p:cSld>
  <p:clrMapOvr>
    <a:masterClrMapping/>
  </p:clrMapOvr>
  <mc:AlternateContent xmlns:mc="http://schemas.openxmlformats.org/markup-compatibility/2006" xmlns:p14="http://schemas.microsoft.com/office/powerpoint/2010/main">
    <mc:Choice Requires="p14">
      <p:transition spd="slow" p14:dur="2000" advTm="40028"/>
    </mc:Choice>
    <mc:Fallback xmlns="">
      <p:transition spd="slow" advTm="40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9415737-3060-947D-BF1D-D902548A9DC8}"/>
              </a:ext>
            </a:extLst>
          </p:cNvPr>
          <p:cNvSpPr>
            <a:spLocks noGrp="1"/>
          </p:cNvSpPr>
          <p:nvPr>
            <p:ph type="title"/>
          </p:nvPr>
        </p:nvSpPr>
        <p:spPr/>
        <p:txBody>
          <a:bodyPr/>
          <a:lstStyle/>
          <a:p>
            <a:r>
              <a:rPr lang="en-US"/>
              <a:t>Project Team</a:t>
            </a:r>
          </a:p>
        </p:txBody>
      </p:sp>
      <p:sp>
        <p:nvSpPr>
          <p:cNvPr id="8" name="Content Placeholder 2">
            <a:extLst>
              <a:ext uri="{FF2B5EF4-FFF2-40B4-BE49-F238E27FC236}">
                <a16:creationId xmlns:a16="http://schemas.microsoft.com/office/drawing/2014/main" id="{48C809BC-8D5F-595A-F254-A47496C6CE2D}"/>
              </a:ext>
            </a:extLst>
          </p:cNvPr>
          <p:cNvSpPr txBox="1">
            <a:spLocks/>
          </p:cNvSpPr>
          <p:nvPr/>
        </p:nvSpPr>
        <p:spPr>
          <a:xfrm>
            <a:off x="1257300" y="1581149"/>
            <a:ext cx="3314700" cy="3223158"/>
          </a:xfrm>
          <a:prstGeom prst="rect">
            <a:avLst/>
          </a:prstGeom>
        </p:spPr>
        <p:txBody>
          <a:bodyPr vert="horz" lIns="91440" tIns="45720" rIns="91440" bIns="45720" rtlCol="0">
            <a:normAutofit fontScale="77500" lnSpcReduction="20000"/>
          </a:bodyPr>
          <a:lstStyle>
            <a:lvl1pPr marL="0" indent="0" algn="ctr" defTabSz="685800" rtl="0" eaLnBrk="1" latinLnBrk="0" hangingPunct="1">
              <a:spcBef>
                <a:spcPct val="20000"/>
              </a:spcBef>
              <a:buFont typeface="Arial" panose="020B0604020202020204" pitchFamily="34" charset="0"/>
              <a:buNone/>
              <a:defRPr sz="2400" kern="1200">
                <a:solidFill>
                  <a:srgbClr val="004987"/>
                </a:solidFill>
                <a:latin typeface="Arial" panose="020B0604020202020204" pitchFamily="34" charset="0"/>
                <a:ea typeface="+mn-ea"/>
                <a:cs typeface="Arial" panose="020B0604020202020204" pitchFamily="34" charset="0"/>
              </a:defRPr>
            </a:lvl1pPr>
            <a:lvl2pPr marL="342900" indent="0" algn="ctr" defTabSz="685800" rtl="0" eaLnBrk="1" latinLnBrk="0" hangingPunct="1">
              <a:spcBef>
                <a:spcPct val="20000"/>
              </a:spcBef>
              <a:buFont typeface="Arial" panose="020B0604020202020204" pitchFamily="34" charset="0"/>
              <a:buNone/>
              <a:defRPr sz="2100" kern="1200">
                <a:solidFill>
                  <a:schemeClr val="tx1">
                    <a:tint val="75000"/>
                  </a:schemeClr>
                </a:solidFill>
                <a:latin typeface="Arial" panose="020B0604020202020204" pitchFamily="34" charset="0"/>
                <a:ea typeface="+mn-ea"/>
                <a:cs typeface="Arial" panose="020B0604020202020204" pitchFamily="34" charset="0"/>
              </a:defRPr>
            </a:lvl2pPr>
            <a:lvl3pPr marL="685800" indent="0" algn="ctr" defTabSz="685800" rtl="0" eaLnBrk="1" latinLnBrk="0" hangingPunct="1">
              <a:spcBef>
                <a:spcPct val="20000"/>
              </a:spcBef>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0287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Arial" panose="020B0604020202020204" pitchFamily="34" charset="0"/>
                <a:ea typeface="+mn-ea"/>
                <a:cs typeface="Arial" panose="020B0604020202020204" pitchFamily="34" charset="0"/>
              </a:defRPr>
            </a:lvl4pPr>
            <a:lvl5pPr marL="13716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Arial" panose="020B0604020202020204" pitchFamily="34" charset="0"/>
                <a:ea typeface="+mn-ea"/>
                <a:cs typeface="Arial" panose="020B0604020202020204" pitchFamily="34" charset="0"/>
              </a:defRPr>
            </a:lvl5pPr>
            <a:lvl6pPr marL="17145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6pPr>
            <a:lvl7pPr marL="20574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7pPr>
            <a:lvl8pPr marL="24003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8pPr>
            <a:lvl9pPr marL="27432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9pPr>
          </a:lstStyle>
          <a:p>
            <a:pPr algn="l"/>
            <a:r>
              <a:rPr lang="en-US" sz="1800" b="1" dirty="0"/>
              <a:t>Steve Doherty</a:t>
            </a:r>
          </a:p>
          <a:p>
            <a:pPr algn="l"/>
            <a:r>
              <a:rPr lang="en-US" sz="1800" dirty="0"/>
              <a:t>CAO</a:t>
            </a:r>
          </a:p>
          <a:p>
            <a:pPr algn="l"/>
            <a:endParaRPr lang="en-US" sz="1800" dirty="0"/>
          </a:p>
          <a:p>
            <a:pPr algn="l"/>
            <a:r>
              <a:rPr lang="en-US" sz="1800" b="1" dirty="0"/>
              <a:t>Anne-Marie Thomson</a:t>
            </a:r>
          </a:p>
          <a:p>
            <a:pPr algn="l"/>
            <a:r>
              <a:rPr lang="en-US" sz="1800" dirty="0"/>
              <a:t>Planning Coordinator</a:t>
            </a:r>
          </a:p>
          <a:p>
            <a:pPr algn="l"/>
            <a:endParaRPr lang="en-US" sz="1800" dirty="0"/>
          </a:p>
          <a:p>
            <a:pPr algn="l"/>
            <a:r>
              <a:rPr lang="en-US" sz="1800" b="1" dirty="0"/>
              <a:t>Brady Nolan</a:t>
            </a:r>
          </a:p>
          <a:p>
            <a:pPr algn="l"/>
            <a:r>
              <a:rPr lang="en-US" sz="1800" dirty="0"/>
              <a:t>Roads Manager</a:t>
            </a:r>
          </a:p>
          <a:p>
            <a:pPr algn="l"/>
            <a:endParaRPr lang="en-US" sz="1800" b="1" dirty="0"/>
          </a:p>
          <a:p>
            <a:pPr algn="l"/>
            <a:r>
              <a:rPr lang="en-US" sz="1800" b="1" dirty="0"/>
              <a:t>Rachel </a:t>
            </a:r>
            <a:r>
              <a:rPr lang="en-US" sz="1800" b="1" dirty="0" err="1"/>
              <a:t>Anstett</a:t>
            </a:r>
            <a:endParaRPr lang="en-US" sz="1800" b="1" dirty="0"/>
          </a:p>
          <a:p>
            <a:pPr algn="l"/>
            <a:r>
              <a:rPr lang="en-US" sz="1800" dirty="0"/>
              <a:t>Clerk</a:t>
            </a:r>
          </a:p>
          <a:p>
            <a:pPr algn="l"/>
            <a:endParaRPr lang="en-US" sz="1800" dirty="0"/>
          </a:p>
          <a:p>
            <a:pPr algn="l"/>
            <a:r>
              <a:rPr lang="en-US" sz="1800" b="1" dirty="0"/>
              <a:t>Jillian </a:t>
            </a:r>
            <a:r>
              <a:rPr lang="en-US" sz="1800" b="1" dirty="0" err="1"/>
              <a:t>Bjelan</a:t>
            </a:r>
            <a:endParaRPr lang="en-US" sz="1800" b="1" dirty="0"/>
          </a:p>
          <a:p>
            <a:pPr algn="l"/>
            <a:r>
              <a:rPr lang="en-US" sz="1800" dirty="0"/>
              <a:t>Executive Assistant</a:t>
            </a:r>
          </a:p>
          <a:p>
            <a:pPr algn="l"/>
            <a:endParaRPr lang="en-US" sz="1800" dirty="0"/>
          </a:p>
          <a:p>
            <a:pPr algn="l"/>
            <a:endParaRPr lang="en-US" sz="1800" dirty="0"/>
          </a:p>
        </p:txBody>
      </p:sp>
      <p:pic>
        <p:nvPicPr>
          <p:cNvPr id="3" name="Picture 2">
            <a:extLst>
              <a:ext uri="{FF2B5EF4-FFF2-40B4-BE49-F238E27FC236}">
                <a16:creationId xmlns:a16="http://schemas.microsoft.com/office/drawing/2014/main" id="{6A1F5E2F-E3FA-62A7-58B7-6BB21A74D149}"/>
              </a:ext>
            </a:extLst>
          </p:cNvPr>
          <p:cNvPicPr>
            <a:picLocks noChangeAspect="1"/>
          </p:cNvPicPr>
          <p:nvPr/>
        </p:nvPicPr>
        <p:blipFill>
          <a:blip r:embed="rId5"/>
          <a:stretch>
            <a:fillRect/>
          </a:stretch>
        </p:blipFill>
        <p:spPr>
          <a:xfrm>
            <a:off x="708343" y="689015"/>
            <a:ext cx="722949" cy="422546"/>
          </a:xfrm>
          <a:prstGeom prst="rect">
            <a:avLst/>
          </a:prstGeom>
        </p:spPr>
      </p:pic>
      <p:pic>
        <p:nvPicPr>
          <p:cNvPr id="4" name="Picture 3" descr="Logo, company name&#10;&#10;Description automatically generated">
            <a:extLst>
              <a:ext uri="{FF2B5EF4-FFF2-40B4-BE49-F238E27FC236}">
                <a16:creationId xmlns:a16="http://schemas.microsoft.com/office/drawing/2014/main" id="{C99C6E57-F554-C183-CB64-41062F5A2B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5013" y="752508"/>
            <a:ext cx="1290320" cy="389531"/>
          </a:xfrm>
          <a:prstGeom prst="rect">
            <a:avLst/>
          </a:prstGeom>
        </p:spPr>
      </p:pic>
      <p:sp>
        <p:nvSpPr>
          <p:cNvPr id="7" name="TextBox 6">
            <a:extLst>
              <a:ext uri="{FF2B5EF4-FFF2-40B4-BE49-F238E27FC236}">
                <a16:creationId xmlns:a16="http://schemas.microsoft.com/office/drawing/2014/main" id="{55FE9FD4-3BAA-5A59-5051-522004246EE7}"/>
              </a:ext>
            </a:extLst>
          </p:cNvPr>
          <p:cNvSpPr txBox="1"/>
          <p:nvPr/>
        </p:nvSpPr>
        <p:spPr>
          <a:xfrm>
            <a:off x="657703" y="1135990"/>
            <a:ext cx="2104388" cy="400110"/>
          </a:xfrm>
          <a:prstGeom prst="rect">
            <a:avLst/>
          </a:prstGeom>
          <a:noFill/>
        </p:spPr>
        <p:txBody>
          <a:bodyPr wrap="square">
            <a:spAutoFit/>
          </a:bodyPr>
          <a:lstStyle/>
          <a:p>
            <a:pPr algn="l"/>
            <a:r>
              <a:rPr lang="en-US" sz="2000" b="1" dirty="0">
                <a:solidFill>
                  <a:srgbClr val="004987"/>
                </a:solidFill>
                <a:latin typeface="Arial" panose="020B0604020202020204" pitchFamily="34" charset="0"/>
                <a:cs typeface="Arial" panose="020B0604020202020204" pitchFamily="34" charset="0"/>
              </a:rPr>
              <a:t>Central Huron</a:t>
            </a:r>
          </a:p>
        </p:txBody>
      </p:sp>
      <p:sp>
        <p:nvSpPr>
          <p:cNvPr id="14" name="TextBox 13">
            <a:extLst>
              <a:ext uri="{FF2B5EF4-FFF2-40B4-BE49-F238E27FC236}">
                <a16:creationId xmlns:a16="http://schemas.microsoft.com/office/drawing/2014/main" id="{DEC3BFE2-7D42-08F6-2C03-AE657A270DEE}"/>
              </a:ext>
            </a:extLst>
          </p:cNvPr>
          <p:cNvSpPr txBox="1"/>
          <p:nvPr/>
        </p:nvSpPr>
        <p:spPr>
          <a:xfrm>
            <a:off x="4821682" y="1135990"/>
            <a:ext cx="5049359" cy="400110"/>
          </a:xfrm>
          <a:prstGeom prst="rect">
            <a:avLst/>
          </a:prstGeom>
          <a:noFill/>
        </p:spPr>
        <p:txBody>
          <a:bodyPr wrap="square">
            <a:spAutoFit/>
          </a:bodyPr>
          <a:lstStyle/>
          <a:p>
            <a:pPr algn="l"/>
            <a:r>
              <a:rPr lang="en-US" sz="2000" b="1" dirty="0">
                <a:solidFill>
                  <a:srgbClr val="004987"/>
                </a:solidFill>
                <a:latin typeface="Arial" panose="020B0604020202020204" pitchFamily="34" charset="0"/>
                <a:cs typeface="Arial" panose="020B0604020202020204" pitchFamily="34" charset="0"/>
              </a:rPr>
              <a:t>R.J. Burnside &amp; Associates Ltd.</a:t>
            </a:r>
          </a:p>
        </p:txBody>
      </p:sp>
      <p:sp>
        <p:nvSpPr>
          <p:cNvPr id="15" name="Content Placeholder 2">
            <a:extLst>
              <a:ext uri="{FF2B5EF4-FFF2-40B4-BE49-F238E27FC236}">
                <a16:creationId xmlns:a16="http://schemas.microsoft.com/office/drawing/2014/main" id="{A1C737AB-A3AC-C31F-07B8-FA13D266776F}"/>
              </a:ext>
            </a:extLst>
          </p:cNvPr>
          <p:cNvSpPr txBox="1">
            <a:spLocks/>
          </p:cNvSpPr>
          <p:nvPr/>
        </p:nvSpPr>
        <p:spPr>
          <a:xfrm>
            <a:off x="5180446" y="1585576"/>
            <a:ext cx="3314700" cy="2971799"/>
          </a:xfrm>
          <a:prstGeom prst="rect">
            <a:avLst/>
          </a:prstGeom>
        </p:spPr>
        <p:txBody>
          <a:bodyPr vert="horz" lIns="91440" tIns="0" rIns="91440" bIns="45720" rtlCol="0">
            <a:normAutofit/>
          </a:bodyPr>
          <a:lstStyle>
            <a:lvl1pPr marL="0" indent="0" algn="ctr" defTabSz="685800" rtl="0" eaLnBrk="1" latinLnBrk="0" hangingPunct="1">
              <a:spcBef>
                <a:spcPct val="20000"/>
              </a:spcBef>
              <a:buFont typeface="Arial" panose="020B0604020202020204" pitchFamily="34" charset="0"/>
              <a:buNone/>
              <a:defRPr sz="2400" kern="1200">
                <a:solidFill>
                  <a:srgbClr val="004987"/>
                </a:solidFill>
                <a:latin typeface="Arial" panose="020B0604020202020204" pitchFamily="34" charset="0"/>
                <a:ea typeface="+mn-ea"/>
                <a:cs typeface="Arial" panose="020B0604020202020204" pitchFamily="34" charset="0"/>
              </a:defRPr>
            </a:lvl1pPr>
            <a:lvl2pPr marL="342900" indent="0" algn="ctr" defTabSz="685800" rtl="0" eaLnBrk="1" latinLnBrk="0" hangingPunct="1">
              <a:spcBef>
                <a:spcPct val="20000"/>
              </a:spcBef>
              <a:buFont typeface="Arial" panose="020B0604020202020204" pitchFamily="34" charset="0"/>
              <a:buNone/>
              <a:defRPr sz="2100" kern="1200">
                <a:solidFill>
                  <a:schemeClr val="tx1">
                    <a:tint val="75000"/>
                  </a:schemeClr>
                </a:solidFill>
                <a:latin typeface="Arial" panose="020B0604020202020204" pitchFamily="34" charset="0"/>
                <a:ea typeface="+mn-ea"/>
                <a:cs typeface="Arial" panose="020B0604020202020204" pitchFamily="34" charset="0"/>
              </a:defRPr>
            </a:lvl2pPr>
            <a:lvl3pPr marL="685800" indent="0" algn="ctr" defTabSz="685800" rtl="0" eaLnBrk="1" latinLnBrk="0" hangingPunct="1">
              <a:spcBef>
                <a:spcPct val="20000"/>
              </a:spcBef>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0287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Arial" panose="020B0604020202020204" pitchFamily="34" charset="0"/>
                <a:ea typeface="+mn-ea"/>
                <a:cs typeface="Arial" panose="020B0604020202020204" pitchFamily="34" charset="0"/>
              </a:defRPr>
            </a:lvl4pPr>
            <a:lvl5pPr marL="13716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Arial" panose="020B0604020202020204" pitchFamily="34" charset="0"/>
                <a:ea typeface="+mn-ea"/>
                <a:cs typeface="Arial" panose="020B0604020202020204" pitchFamily="34" charset="0"/>
              </a:defRPr>
            </a:lvl5pPr>
            <a:lvl6pPr marL="17145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6pPr>
            <a:lvl7pPr marL="20574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7pPr>
            <a:lvl8pPr marL="24003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8pPr>
            <a:lvl9pPr marL="27432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9pPr>
          </a:lstStyle>
          <a:p>
            <a:pPr algn="l">
              <a:spcBef>
                <a:spcPts val="0"/>
              </a:spcBef>
            </a:pPr>
            <a:r>
              <a:rPr lang="en-US" sz="1400" b="1" dirty="0"/>
              <a:t>Gordon Hui</a:t>
            </a:r>
          </a:p>
          <a:p>
            <a:pPr algn="l"/>
            <a:r>
              <a:rPr lang="en-US" sz="1400" dirty="0"/>
              <a:t>Consultant Project Manager</a:t>
            </a:r>
          </a:p>
          <a:p>
            <a:pPr algn="l"/>
            <a:endParaRPr lang="en-US" sz="1400" b="1" dirty="0"/>
          </a:p>
          <a:p>
            <a:pPr algn="l"/>
            <a:r>
              <a:rPr lang="en-US" sz="1400" b="1" dirty="0"/>
              <a:t>Mishaal Rizwan</a:t>
            </a:r>
          </a:p>
          <a:p>
            <a:pPr algn="l"/>
            <a:r>
              <a:rPr lang="en-US" sz="1400" dirty="0"/>
              <a:t>Consultation Lead</a:t>
            </a:r>
          </a:p>
        </p:txBody>
      </p:sp>
      <p:pic>
        <p:nvPicPr>
          <p:cNvPr id="23" name="Audio 22">
            <a:hlinkClick r:id="" action="ppaction://media"/>
            <a:extLst>
              <a:ext uri="{FF2B5EF4-FFF2-40B4-BE49-F238E27FC236}">
                <a16:creationId xmlns:a16="http://schemas.microsoft.com/office/drawing/2014/main" id="{43261D07-14B5-18B2-14E1-FCB9872356E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888042427"/>
      </p:ext>
    </p:extLst>
  </p:cSld>
  <p:clrMapOvr>
    <a:masterClrMapping/>
  </p:clrMapOvr>
  <mc:AlternateContent xmlns:mc="http://schemas.openxmlformats.org/markup-compatibility/2006" xmlns:p14="http://schemas.microsoft.com/office/powerpoint/2010/main">
    <mc:Choice Requires="p14">
      <p:transition spd="slow" p14:dur="2000" advTm="10237"/>
    </mc:Choice>
    <mc:Fallback xmlns="">
      <p:transition spd="slow" advTm="10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658250-FAEA-1013-46EE-EDAF963F31BA}"/>
              </a:ext>
            </a:extLst>
          </p:cNvPr>
          <p:cNvSpPr/>
          <p:nvPr/>
        </p:nvSpPr>
        <p:spPr>
          <a:xfrm>
            <a:off x="76201" y="3508194"/>
            <a:ext cx="3873499" cy="1284167"/>
          </a:xfrm>
          <a:prstGeom prst="rect">
            <a:avLst/>
          </a:prstGeom>
          <a:solidFill>
            <a:schemeClr val="bg1">
              <a:lumMod val="85000"/>
              <a:alpha val="40000"/>
            </a:schemeClr>
          </a:solidFill>
          <a:ln>
            <a:solidFill>
              <a:schemeClr val="bg1">
                <a:lumMod val="6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B5F7B25-178E-44AA-BCB8-3AB875BAABD2}"/>
              </a:ext>
            </a:extLst>
          </p:cNvPr>
          <p:cNvSpPr/>
          <p:nvPr/>
        </p:nvSpPr>
        <p:spPr>
          <a:xfrm>
            <a:off x="76200" y="2157169"/>
            <a:ext cx="3873500" cy="1284167"/>
          </a:xfrm>
          <a:prstGeom prst="rect">
            <a:avLst/>
          </a:prstGeom>
          <a:solidFill>
            <a:schemeClr val="bg1">
              <a:lumMod val="85000"/>
              <a:alpha val="40000"/>
            </a:schemeClr>
          </a:solidFill>
          <a:ln>
            <a:solidFill>
              <a:schemeClr val="bg1">
                <a:lumMod val="6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29C69E0-6211-608C-EDAC-58058912EAD7}"/>
              </a:ext>
            </a:extLst>
          </p:cNvPr>
          <p:cNvSpPr/>
          <p:nvPr/>
        </p:nvSpPr>
        <p:spPr>
          <a:xfrm>
            <a:off x="76201" y="800101"/>
            <a:ext cx="3873499" cy="1284167"/>
          </a:xfrm>
          <a:prstGeom prst="rect">
            <a:avLst/>
          </a:prstGeom>
          <a:solidFill>
            <a:schemeClr val="bg1">
              <a:lumMod val="85000"/>
              <a:alpha val="40000"/>
            </a:schemeClr>
          </a:solidFill>
          <a:ln>
            <a:solidFill>
              <a:schemeClr val="bg1">
                <a:lumMod val="65000"/>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D9076A-BF36-5AAE-3982-AA666178BBB7}"/>
              </a:ext>
            </a:extLst>
          </p:cNvPr>
          <p:cNvSpPr>
            <a:spLocks noGrp="1"/>
          </p:cNvSpPr>
          <p:nvPr>
            <p:ph type="title"/>
          </p:nvPr>
        </p:nvSpPr>
        <p:spPr>
          <a:xfrm>
            <a:off x="0" y="19267"/>
            <a:ext cx="9144000" cy="857250"/>
          </a:xfrm>
        </p:spPr>
        <p:txBody>
          <a:bodyPr/>
          <a:lstStyle/>
          <a:p>
            <a:pPr algn="ctr"/>
            <a:r>
              <a:rPr lang="en-US" dirty="0"/>
              <a:t>Employer/Employee Survey</a:t>
            </a:r>
          </a:p>
        </p:txBody>
      </p:sp>
      <p:sp>
        <p:nvSpPr>
          <p:cNvPr id="3" name="Content Placeholder 2">
            <a:extLst>
              <a:ext uri="{FF2B5EF4-FFF2-40B4-BE49-F238E27FC236}">
                <a16:creationId xmlns:a16="http://schemas.microsoft.com/office/drawing/2014/main" id="{412AAB76-17FF-84C8-C203-469499ACA290}"/>
              </a:ext>
            </a:extLst>
          </p:cNvPr>
          <p:cNvSpPr>
            <a:spLocks noGrp="1"/>
          </p:cNvSpPr>
          <p:nvPr>
            <p:ph idx="1"/>
          </p:nvPr>
        </p:nvSpPr>
        <p:spPr>
          <a:xfrm>
            <a:off x="99065" y="925085"/>
            <a:ext cx="3865878" cy="507449"/>
          </a:xfrm>
        </p:spPr>
        <p:txBody>
          <a:bodyPr>
            <a:noAutofit/>
          </a:bodyPr>
          <a:lstStyle/>
          <a:p>
            <a:pPr marL="0" indent="0" algn="ctr">
              <a:buNone/>
            </a:pPr>
            <a:r>
              <a:rPr lang="en-US" b="1" dirty="0"/>
              <a:t>Employee Parking Duration</a:t>
            </a:r>
            <a:endParaRPr lang="en-US" dirty="0"/>
          </a:p>
        </p:txBody>
      </p:sp>
      <p:sp>
        <p:nvSpPr>
          <p:cNvPr id="4" name="TextBox 3">
            <a:extLst>
              <a:ext uri="{FF2B5EF4-FFF2-40B4-BE49-F238E27FC236}">
                <a16:creationId xmlns:a16="http://schemas.microsoft.com/office/drawing/2014/main" id="{5F7465DF-37A0-8D22-007D-7963440F161F}"/>
              </a:ext>
            </a:extLst>
          </p:cNvPr>
          <p:cNvSpPr txBox="1"/>
          <p:nvPr/>
        </p:nvSpPr>
        <p:spPr>
          <a:xfrm>
            <a:off x="91443" y="1567900"/>
            <a:ext cx="3873499" cy="338554"/>
          </a:xfrm>
          <a:prstGeom prst="rect">
            <a:avLst/>
          </a:prstGeom>
          <a:noFill/>
        </p:spPr>
        <p:txBody>
          <a:bodyPr wrap="square" rtlCol="0">
            <a:spAutoFit/>
          </a:bodyPr>
          <a:lstStyle/>
          <a:p>
            <a:pPr algn="ctr"/>
            <a:r>
              <a:rPr lang="en-US" sz="1600" dirty="0">
                <a:solidFill>
                  <a:srgbClr val="008996"/>
                </a:solidFill>
                <a:latin typeface="Arial" panose="020B0604020202020204" pitchFamily="34" charset="0"/>
                <a:cs typeface="Arial" panose="020B0604020202020204" pitchFamily="34" charset="0"/>
              </a:rPr>
              <a:t>Require 7+ hour parking</a:t>
            </a:r>
          </a:p>
        </p:txBody>
      </p:sp>
      <p:sp>
        <p:nvSpPr>
          <p:cNvPr id="5" name="TextBox 4">
            <a:extLst>
              <a:ext uri="{FF2B5EF4-FFF2-40B4-BE49-F238E27FC236}">
                <a16:creationId xmlns:a16="http://schemas.microsoft.com/office/drawing/2014/main" id="{392B381F-7808-6930-91C4-7B7B9D1AE076}"/>
              </a:ext>
            </a:extLst>
          </p:cNvPr>
          <p:cNvSpPr txBox="1"/>
          <p:nvPr/>
        </p:nvSpPr>
        <p:spPr>
          <a:xfrm>
            <a:off x="99065" y="1242359"/>
            <a:ext cx="3865878" cy="369332"/>
          </a:xfrm>
          <a:prstGeom prst="rect">
            <a:avLst/>
          </a:prstGeom>
          <a:noFill/>
        </p:spPr>
        <p:txBody>
          <a:bodyPr wrap="square" rtlCol="0">
            <a:spAutoFit/>
          </a:bodyPr>
          <a:lstStyle/>
          <a:p>
            <a:pPr algn="ctr"/>
            <a:r>
              <a:rPr lang="en-US" sz="1800" b="1" dirty="0">
                <a:solidFill>
                  <a:srgbClr val="004987"/>
                </a:solidFill>
                <a:latin typeface="Arial" panose="020B0604020202020204" pitchFamily="34" charset="0"/>
                <a:cs typeface="Arial" panose="020B0604020202020204" pitchFamily="34" charset="0"/>
              </a:rPr>
              <a:t>84%</a:t>
            </a:r>
          </a:p>
        </p:txBody>
      </p:sp>
      <p:sp>
        <p:nvSpPr>
          <p:cNvPr id="10" name="Content Placeholder 2">
            <a:extLst>
              <a:ext uri="{FF2B5EF4-FFF2-40B4-BE49-F238E27FC236}">
                <a16:creationId xmlns:a16="http://schemas.microsoft.com/office/drawing/2014/main" id="{D0045C87-4484-23D7-5CA7-B29A845C4DCE}"/>
              </a:ext>
            </a:extLst>
          </p:cNvPr>
          <p:cNvSpPr txBox="1">
            <a:spLocks/>
          </p:cNvSpPr>
          <p:nvPr/>
        </p:nvSpPr>
        <p:spPr>
          <a:xfrm>
            <a:off x="83822" y="2160656"/>
            <a:ext cx="3865878" cy="584775"/>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400" kern="1200">
                <a:solidFill>
                  <a:srgbClr val="004987"/>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buFont typeface="Arial" panose="020B0604020202020204" pitchFamily="34" charset="0"/>
              <a:buNone/>
            </a:pPr>
            <a:r>
              <a:rPr lang="en-US" b="1" dirty="0"/>
              <a:t>Employee Parking Availability</a:t>
            </a:r>
          </a:p>
          <a:p>
            <a:endParaRPr lang="en-US" dirty="0"/>
          </a:p>
        </p:txBody>
      </p:sp>
      <p:sp>
        <p:nvSpPr>
          <p:cNvPr id="11" name="TextBox 10">
            <a:extLst>
              <a:ext uri="{FF2B5EF4-FFF2-40B4-BE49-F238E27FC236}">
                <a16:creationId xmlns:a16="http://schemas.microsoft.com/office/drawing/2014/main" id="{E74F91B9-8E97-FEFD-8F31-C3C932A2FC21}"/>
              </a:ext>
            </a:extLst>
          </p:cNvPr>
          <p:cNvSpPr txBox="1"/>
          <p:nvPr/>
        </p:nvSpPr>
        <p:spPr>
          <a:xfrm>
            <a:off x="91443" y="2852108"/>
            <a:ext cx="3865879" cy="584775"/>
          </a:xfrm>
          <a:prstGeom prst="rect">
            <a:avLst/>
          </a:prstGeom>
          <a:noFill/>
        </p:spPr>
        <p:txBody>
          <a:bodyPr wrap="square" rtlCol="0">
            <a:spAutoFit/>
          </a:bodyPr>
          <a:lstStyle/>
          <a:p>
            <a:pPr algn="ctr"/>
            <a:r>
              <a:rPr lang="en-US" sz="1600" dirty="0">
                <a:solidFill>
                  <a:srgbClr val="008996"/>
                </a:solidFill>
                <a:latin typeface="Arial" panose="020B0604020202020204" pitchFamily="34" charset="0"/>
                <a:cs typeface="Arial" panose="020B0604020202020204" pitchFamily="34" charset="0"/>
              </a:rPr>
              <a:t>Always have enough parking to </a:t>
            </a:r>
          </a:p>
          <a:p>
            <a:pPr algn="ctr"/>
            <a:r>
              <a:rPr lang="en-US" sz="1600" dirty="0">
                <a:solidFill>
                  <a:srgbClr val="008996"/>
                </a:solidFill>
                <a:latin typeface="Arial" panose="020B0604020202020204" pitchFamily="34" charset="0"/>
                <a:cs typeface="Arial" panose="020B0604020202020204" pitchFamily="34" charset="0"/>
              </a:rPr>
              <a:t>go to work</a:t>
            </a:r>
          </a:p>
        </p:txBody>
      </p:sp>
      <p:sp>
        <p:nvSpPr>
          <p:cNvPr id="12" name="TextBox 11">
            <a:extLst>
              <a:ext uri="{FF2B5EF4-FFF2-40B4-BE49-F238E27FC236}">
                <a16:creationId xmlns:a16="http://schemas.microsoft.com/office/drawing/2014/main" id="{866D6AD6-B6D5-5931-108C-1656126E4390}"/>
              </a:ext>
            </a:extLst>
          </p:cNvPr>
          <p:cNvSpPr txBox="1"/>
          <p:nvPr/>
        </p:nvSpPr>
        <p:spPr>
          <a:xfrm>
            <a:off x="83822" y="2544695"/>
            <a:ext cx="3873500" cy="369332"/>
          </a:xfrm>
          <a:prstGeom prst="rect">
            <a:avLst/>
          </a:prstGeom>
          <a:noFill/>
        </p:spPr>
        <p:txBody>
          <a:bodyPr wrap="square" rtlCol="0">
            <a:spAutoFit/>
          </a:bodyPr>
          <a:lstStyle/>
          <a:p>
            <a:pPr algn="ctr"/>
            <a:r>
              <a:rPr lang="en-US" sz="1800" b="1" dirty="0">
                <a:solidFill>
                  <a:srgbClr val="004987"/>
                </a:solidFill>
                <a:latin typeface="Arial" panose="020B0604020202020204" pitchFamily="34" charset="0"/>
                <a:cs typeface="Arial" panose="020B0604020202020204" pitchFamily="34" charset="0"/>
              </a:rPr>
              <a:t>27%</a:t>
            </a:r>
          </a:p>
        </p:txBody>
      </p:sp>
      <p:sp>
        <p:nvSpPr>
          <p:cNvPr id="13" name="Content Placeholder 2">
            <a:extLst>
              <a:ext uri="{FF2B5EF4-FFF2-40B4-BE49-F238E27FC236}">
                <a16:creationId xmlns:a16="http://schemas.microsoft.com/office/drawing/2014/main" id="{75D9BD21-4702-D700-3C4B-6742CD6BF8A9}"/>
              </a:ext>
            </a:extLst>
          </p:cNvPr>
          <p:cNvSpPr txBox="1">
            <a:spLocks/>
          </p:cNvSpPr>
          <p:nvPr/>
        </p:nvSpPr>
        <p:spPr>
          <a:xfrm>
            <a:off x="91443" y="3541522"/>
            <a:ext cx="3865879" cy="438366"/>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400" kern="1200">
                <a:solidFill>
                  <a:srgbClr val="004987"/>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buFont typeface="Arial" panose="020B0604020202020204" pitchFamily="34" charset="0"/>
              <a:buNone/>
            </a:pPr>
            <a:r>
              <a:rPr lang="en-US" b="1" dirty="0"/>
              <a:t>Customer Parking</a:t>
            </a:r>
          </a:p>
        </p:txBody>
      </p:sp>
      <p:sp>
        <p:nvSpPr>
          <p:cNvPr id="14" name="TextBox 13">
            <a:extLst>
              <a:ext uri="{FF2B5EF4-FFF2-40B4-BE49-F238E27FC236}">
                <a16:creationId xmlns:a16="http://schemas.microsoft.com/office/drawing/2014/main" id="{CDE8750B-6A09-D055-66DE-22628F56ADC5}"/>
              </a:ext>
            </a:extLst>
          </p:cNvPr>
          <p:cNvSpPr txBox="1"/>
          <p:nvPr/>
        </p:nvSpPr>
        <p:spPr>
          <a:xfrm>
            <a:off x="99065" y="4128266"/>
            <a:ext cx="3865879" cy="584775"/>
          </a:xfrm>
          <a:prstGeom prst="rect">
            <a:avLst/>
          </a:prstGeom>
          <a:noFill/>
        </p:spPr>
        <p:txBody>
          <a:bodyPr wrap="square" rtlCol="0">
            <a:spAutoFit/>
          </a:bodyPr>
          <a:lstStyle/>
          <a:p>
            <a:pPr algn="ctr"/>
            <a:r>
              <a:rPr lang="en-US" sz="1600" dirty="0">
                <a:solidFill>
                  <a:srgbClr val="008996"/>
                </a:solidFill>
                <a:latin typeface="Arial" panose="020B0604020202020204" pitchFamily="34" charset="0"/>
                <a:cs typeface="Arial" panose="020B0604020202020204" pitchFamily="34" charset="0"/>
              </a:rPr>
              <a:t>Believe 2 hours are not enough </a:t>
            </a:r>
          </a:p>
          <a:p>
            <a:pPr algn="ctr"/>
            <a:r>
              <a:rPr lang="en-US" sz="1600" dirty="0">
                <a:solidFill>
                  <a:srgbClr val="008996"/>
                </a:solidFill>
                <a:latin typeface="Arial" panose="020B0604020202020204" pitchFamily="34" charset="0"/>
                <a:cs typeface="Arial" panose="020B0604020202020204" pitchFamily="34" charset="0"/>
              </a:rPr>
              <a:t>for their customers</a:t>
            </a:r>
          </a:p>
        </p:txBody>
      </p:sp>
      <p:sp>
        <p:nvSpPr>
          <p:cNvPr id="15" name="TextBox 14">
            <a:extLst>
              <a:ext uri="{FF2B5EF4-FFF2-40B4-BE49-F238E27FC236}">
                <a16:creationId xmlns:a16="http://schemas.microsoft.com/office/drawing/2014/main" id="{42D83E7D-0979-4078-1069-4B4E10C6F101}"/>
              </a:ext>
            </a:extLst>
          </p:cNvPr>
          <p:cNvSpPr txBox="1"/>
          <p:nvPr/>
        </p:nvSpPr>
        <p:spPr>
          <a:xfrm>
            <a:off x="83822" y="3871970"/>
            <a:ext cx="3873499" cy="369332"/>
          </a:xfrm>
          <a:prstGeom prst="rect">
            <a:avLst/>
          </a:prstGeom>
          <a:noFill/>
        </p:spPr>
        <p:txBody>
          <a:bodyPr wrap="square" rtlCol="0">
            <a:spAutoFit/>
          </a:bodyPr>
          <a:lstStyle/>
          <a:p>
            <a:pPr algn="ctr"/>
            <a:r>
              <a:rPr lang="en-US" sz="1800" b="1" dirty="0">
                <a:solidFill>
                  <a:srgbClr val="004987"/>
                </a:solidFill>
                <a:latin typeface="Arial" panose="020B0604020202020204" pitchFamily="34" charset="0"/>
                <a:cs typeface="Arial" panose="020B0604020202020204" pitchFamily="34" charset="0"/>
              </a:rPr>
              <a:t>57%</a:t>
            </a:r>
          </a:p>
        </p:txBody>
      </p:sp>
      <p:sp>
        <p:nvSpPr>
          <p:cNvPr id="16" name="Content Placeholder 2">
            <a:extLst>
              <a:ext uri="{FF2B5EF4-FFF2-40B4-BE49-F238E27FC236}">
                <a16:creationId xmlns:a16="http://schemas.microsoft.com/office/drawing/2014/main" id="{7C341924-48FD-A5E7-1E57-D4063F46754E}"/>
              </a:ext>
            </a:extLst>
          </p:cNvPr>
          <p:cNvSpPr txBox="1">
            <a:spLocks/>
          </p:cNvSpPr>
          <p:nvPr/>
        </p:nvSpPr>
        <p:spPr>
          <a:xfrm>
            <a:off x="4343400" y="800101"/>
            <a:ext cx="4343400" cy="382905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400" kern="1200">
                <a:solidFill>
                  <a:srgbClr val="004987"/>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US" b="1" dirty="0"/>
              <a:t>Top Issues</a:t>
            </a:r>
          </a:p>
          <a:p>
            <a:pPr marL="342900" indent="-342900">
              <a:spcAft>
                <a:spcPts val="600"/>
              </a:spcAft>
              <a:buFont typeface="+mj-lt"/>
              <a:buAutoNum type="arabicPeriod"/>
            </a:pPr>
            <a:r>
              <a:rPr lang="en-US" dirty="0"/>
              <a:t>No long-term/overnight parking spaces for tenants</a:t>
            </a:r>
          </a:p>
          <a:p>
            <a:pPr marL="342900" indent="-342900">
              <a:spcAft>
                <a:spcPts val="600"/>
              </a:spcAft>
              <a:buFont typeface="+mj-lt"/>
              <a:buAutoNum type="arabicPeriod"/>
            </a:pPr>
            <a:r>
              <a:rPr lang="en-US" dirty="0"/>
              <a:t>No close and convenient parking for my customers</a:t>
            </a:r>
          </a:p>
          <a:p>
            <a:pPr marL="342900" indent="-342900">
              <a:spcAft>
                <a:spcPts val="600"/>
              </a:spcAft>
              <a:buFont typeface="+mj-lt"/>
              <a:buAutoNum type="arabicPeriod"/>
            </a:pPr>
            <a:r>
              <a:rPr lang="en-US" dirty="0"/>
              <a:t>2-hour parking is being used long-term by residents and/or businesses</a:t>
            </a:r>
          </a:p>
          <a:p>
            <a:pPr marL="342900" indent="-342900">
              <a:spcAft>
                <a:spcPts val="600"/>
              </a:spcAft>
              <a:buFont typeface="+mj-lt"/>
              <a:buAutoNum type="arabicPeriod"/>
            </a:pPr>
            <a:r>
              <a:rPr lang="en-US" dirty="0"/>
              <a:t>Not enough parking</a:t>
            </a:r>
          </a:p>
        </p:txBody>
      </p:sp>
      <p:pic>
        <p:nvPicPr>
          <p:cNvPr id="32" name="Audio 31">
            <a:hlinkClick r:id="" action="ppaction://media"/>
            <a:extLst>
              <a:ext uri="{FF2B5EF4-FFF2-40B4-BE49-F238E27FC236}">
                <a16:creationId xmlns:a16="http://schemas.microsoft.com/office/drawing/2014/main" id="{4FC9986C-5598-5819-7287-4228B24D0DD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983058656"/>
      </p:ext>
    </p:extLst>
  </p:cSld>
  <p:clrMapOvr>
    <a:masterClrMapping/>
  </p:clrMapOvr>
  <mc:AlternateContent xmlns:mc="http://schemas.openxmlformats.org/markup-compatibility/2006" xmlns:p14="http://schemas.microsoft.com/office/powerpoint/2010/main">
    <mc:Choice Requires="p14">
      <p:transition spd="slow" p14:dur="2000" advTm="39988"/>
    </mc:Choice>
    <mc:Fallback xmlns="">
      <p:transition spd="slow" advTm="39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EFE99-27B5-8F0F-1ABE-529CA480DFB3}"/>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CE5041D5-E03C-B287-A478-E73B35DA4E44}"/>
              </a:ext>
            </a:extLst>
          </p:cNvPr>
          <p:cNvSpPr>
            <a:spLocks noGrp="1"/>
          </p:cNvSpPr>
          <p:nvPr>
            <p:ph idx="1"/>
          </p:nvPr>
        </p:nvSpPr>
        <p:spPr/>
        <p:txBody>
          <a:bodyPr/>
          <a:lstStyle/>
          <a:p>
            <a:r>
              <a:rPr lang="en-US" dirty="0"/>
              <a:t>Conduct parking data collection (</a:t>
            </a:r>
            <a:r>
              <a:rPr lang="en-US" dirty="0">
                <a:solidFill>
                  <a:srgbClr val="008996"/>
                </a:solidFill>
              </a:rPr>
              <a:t>December 2023</a:t>
            </a:r>
            <a:r>
              <a:rPr lang="en-US" dirty="0"/>
              <a:t>)</a:t>
            </a:r>
          </a:p>
          <a:p>
            <a:r>
              <a:rPr lang="en-US" dirty="0"/>
              <a:t>Formulate alternative solutions (</a:t>
            </a:r>
            <a:r>
              <a:rPr lang="en-US" dirty="0">
                <a:solidFill>
                  <a:srgbClr val="008996"/>
                </a:solidFill>
              </a:rPr>
              <a:t>December/January 2023</a:t>
            </a:r>
            <a:r>
              <a:rPr lang="en-US" dirty="0"/>
              <a:t>)</a:t>
            </a:r>
          </a:p>
          <a:p>
            <a:r>
              <a:rPr lang="en-US" dirty="0"/>
              <a:t>Present draft recommendation at the Public Open House (</a:t>
            </a:r>
            <a:r>
              <a:rPr lang="en-US" dirty="0">
                <a:solidFill>
                  <a:srgbClr val="008996"/>
                </a:solidFill>
              </a:rPr>
              <a:t>January 2023</a:t>
            </a:r>
            <a:r>
              <a:rPr lang="en-US" dirty="0"/>
              <a:t>)</a:t>
            </a:r>
          </a:p>
          <a:p>
            <a:r>
              <a:rPr lang="en-US" dirty="0"/>
              <a:t>Final Parking Management Strategy (</a:t>
            </a:r>
            <a:r>
              <a:rPr lang="en-US" dirty="0">
                <a:solidFill>
                  <a:srgbClr val="008996"/>
                </a:solidFill>
              </a:rPr>
              <a:t>January 2023</a:t>
            </a:r>
            <a:r>
              <a:rPr lang="en-US" dirty="0"/>
              <a:t>)</a:t>
            </a:r>
          </a:p>
          <a:p>
            <a:endParaRPr lang="en-US" dirty="0"/>
          </a:p>
        </p:txBody>
      </p:sp>
      <p:pic>
        <p:nvPicPr>
          <p:cNvPr id="10" name="Audio 9">
            <a:hlinkClick r:id="" action="ppaction://media"/>
            <a:extLst>
              <a:ext uri="{FF2B5EF4-FFF2-40B4-BE49-F238E27FC236}">
                <a16:creationId xmlns:a16="http://schemas.microsoft.com/office/drawing/2014/main" id="{C4EB1B5F-338F-744F-08DA-928A40C6942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633829934"/>
      </p:ext>
    </p:extLst>
  </p:cSld>
  <p:clrMapOvr>
    <a:masterClrMapping/>
  </p:clrMapOvr>
  <mc:AlternateContent xmlns:mc="http://schemas.openxmlformats.org/markup-compatibility/2006" xmlns:p14="http://schemas.microsoft.com/office/powerpoint/2010/main">
    <mc:Choice Requires="p14">
      <p:transition spd="slow" p14:dur="2000" advTm="16663"/>
    </mc:Choice>
    <mc:Fallback xmlns="">
      <p:transition spd="slow" advTm="16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0BBC18-FF6A-24B6-2EFF-3F2B28480042}"/>
              </a:ext>
            </a:extLst>
          </p:cNvPr>
          <p:cNvSpPr>
            <a:spLocks noGrp="1"/>
          </p:cNvSpPr>
          <p:nvPr>
            <p:ph type="ctrTitle"/>
          </p:nvPr>
        </p:nvSpPr>
        <p:spPr>
          <a:xfrm>
            <a:off x="719137" y="819150"/>
            <a:ext cx="7772400" cy="762001"/>
          </a:xfrm>
        </p:spPr>
        <p:txBody>
          <a:bodyPr>
            <a:normAutofit/>
          </a:bodyPr>
          <a:lstStyle/>
          <a:p>
            <a:r>
              <a:rPr lang="en-US" sz="2800"/>
              <a:t>Who’s Listening</a:t>
            </a:r>
          </a:p>
        </p:txBody>
      </p:sp>
      <p:sp>
        <p:nvSpPr>
          <p:cNvPr id="2" name="Rectangle: Rounded Corners 1">
            <a:extLst>
              <a:ext uri="{FF2B5EF4-FFF2-40B4-BE49-F238E27FC236}">
                <a16:creationId xmlns:a16="http://schemas.microsoft.com/office/drawing/2014/main" id="{CEC54887-0E20-2691-C606-B3CEC97BBF1C}"/>
              </a:ext>
            </a:extLst>
          </p:cNvPr>
          <p:cNvSpPr/>
          <p:nvPr/>
        </p:nvSpPr>
        <p:spPr>
          <a:xfrm>
            <a:off x="596265" y="1971187"/>
            <a:ext cx="5185930" cy="1848989"/>
          </a:xfrm>
          <a:prstGeom prst="roundRect">
            <a:avLst/>
          </a:prstGeom>
          <a:solidFill>
            <a:srgbClr val="004987"/>
          </a:solidFill>
          <a:ln>
            <a:solidFill>
              <a:srgbClr val="004987"/>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fontAlgn="base"/>
            <a:r>
              <a:rPr lang="en-US" sz="1500" b="1" i="0" dirty="0">
                <a:solidFill>
                  <a:srgbClr val="FFFFFF"/>
                </a:solidFill>
                <a:effectLst/>
                <a:latin typeface="Arial" panose="020B0604020202020204" pitchFamily="34" charset="0"/>
                <a:cs typeface="Arial" panose="020B0604020202020204" pitchFamily="34" charset="0"/>
              </a:rPr>
              <a:t>Anne-Marie Thomson</a:t>
            </a:r>
            <a:endParaRPr lang="en-US" sz="1500" b="1" i="0" baseline="-25000" dirty="0">
              <a:solidFill>
                <a:srgbClr val="FFFFFF"/>
              </a:solidFill>
              <a:effectLst/>
              <a:latin typeface="Arial" panose="020B0604020202020204" pitchFamily="34" charset="0"/>
              <a:cs typeface="Arial" panose="020B0604020202020204" pitchFamily="34" charset="0"/>
            </a:endParaRPr>
          </a:p>
          <a:p>
            <a:pPr algn="l" fontAlgn="base"/>
            <a:r>
              <a:rPr lang="en-US" sz="1500" i="0" dirty="0">
                <a:solidFill>
                  <a:srgbClr val="FFFFFF"/>
                </a:solidFill>
                <a:effectLst/>
                <a:latin typeface="Arial" panose="020B0604020202020204" pitchFamily="34" charset="0"/>
                <a:cs typeface="Arial" panose="020B0604020202020204" pitchFamily="34" charset="0"/>
              </a:rPr>
              <a:t>Planning Coordinator</a:t>
            </a:r>
          </a:p>
          <a:p>
            <a:pPr algn="l" fontAlgn="base"/>
            <a:r>
              <a:rPr lang="en-US" sz="1500" i="0" dirty="0">
                <a:solidFill>
                  <a:srgbClr val="FFFFFF"/>
                </a:solidFill>
                <a:effectLst/>
                <a:latin typeface="Arial" panose="020B0604020202020204" pitchFamily="34" charset="0"/>
                <a:cs typeface="Arial" panose="020B0604020202020204" pitchFamily="34" charset="0"/>
              </a:rPr>
              <a:t>Municipality of Central Huron</a:t>
            </a:r>
          </a:p>
          <a:p>
            <a:pPr algn="l" fontAlgn="base"/>
            <a:r>
              <a:rPr lang="en-US" sz="1500" i="0" dirty="0">
                <a:solidFill>
                  <a:srgbClr val="FFFFFF"/>
                </a:solidFill>
                <a:effectLst/>
                <a:latin typeface="Arial" panose="020B0604020202020204" pitchFamily="34" charset="0"/>
                <a:cs typeface="Arial" panose="020B0604020202020204" pitchFamily="34" charset="0"/>
              </a:rPr>
              <a:t>23 Albert Street, Box 400</a:t>
            </a:r>
          </a:p>
          <a:p>
            <a:pPr algn="l" fontAlgn="base"/>
            <a:r>
              <a:rPr lang="en-US" sz="1500" i="0" dirty="0">
                <a:solidFill>
                  <a:srgbClr val="FFFFFF"/>
                </a:solidFill>
                <a:effectLst/>
                <a:latin typeface="Arial" panose="020B0604020202020204" pitchFamily="34" charset="0"/>
                <a:cs typeface="Arial" panose="020B0604020202020204" pitchFamily="34" charset="0"/>
              </a:rPr>
              <a:t>Clinton ON, N0M 1L0</a:t>
            </a:r>
          </a:p>
          <a:p>
            <a:pPr algn="l" fontAlgn="base"/>
            <a:r>
              <a:rPr lang="en-US" sz="1500" i="0" dirty="0">
                <a:solidFill>
                  <a:srgbClr val="FFFFFF"/>
                </a:solidFill>
                <a:effectLst/>
                <a:latin typeface="Arial" panose="020B0604020202020204" pitchFamily="34" charset="0"/>
                <a:cs typeface="Arial" panose="020B0604020202020204" pitchFamily="34" charset="0"/>
              </a:rPr>
              <a:t>T: 519-482-3997 ext. 1222</a:t>
            </a:r>
          </a:p>
          <a:p>
            <a:pPr algn="l" fontAlgn="base"/>
            <a:r>
              <a:rPr lang="en-US" sz="1500" dirty="0">
                <a:solidFill>
                  <a:srgbClr val="FFFFFF"/>
                </a:solidFill>
                <a:latin typeface="Arial" panose="020B0604020202020204" pitchFamily="34" charset="0"/>
                <a:cs typeface="Arial" panose="020B0604020202020204" pitchFamily="34" charset="0"/>
              </a:rPr>
              <a:t>athomson@centralhuron.com</a:t>
            </a:r>
            <a:endParaRPr lang="en-US" sz="1500" i="0" dirty="0">
              <a:solidFill>
                <a:srgbClr val="FFFFFF"/>
              </a:solidFill>
              <a:effectLst/>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B6B91F7A-7318-FEB1-612C-5E9E0D401497}"/>
              </a:ext>
            </a:extLst>
          </p:cNvPr>
          <p:cNvSpPr/>
          <p:nvPr/>
        </p:nvSpPr>
        <p:spPr>
          <a:xfrm>
            <a:off x="4625340" y="1965960"/>
            <a:ext cx="3798629" cy="1848989"/>
          </a:xfrm>
          <a:prstGeom prst="roundRect">
            <a:avLst/>
          </a:prstGeom>
          <a:solidFill>
            <a:srgbClr val="004987"/>
          </a:solidFill>
          <a:ln>
            <a:solidFill>
              <a:srgbClr val="004987"/>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fontAlgn="base"/>
            <a:r>
              <a:rPr lang="en-US" sz="1500" b="1" i="0" dirty="0">
                <a:solidFill>
                  <a:srgbClr val="FFFFFF"/>
                </a:solidFill>
                <a:effectLst/>
                <a:latin typeface="Arial" panose="020B0604020202020204" pitchFamily="34" charset="0"/>
              </a:rPr>
              <a:t>Gordon Hui, P.Eng.</a:t>
            </a:r>
          </a:p>
          <a:p>
            <a:pPr algn="l" fontAlgn="base"/>
            <a:r>
              <a:rPr lang="en-US" sz="1500" i="0" dirty="0">
                <a:solidFill>
                  <a:srgbClr val="FFFFFF"/>
                </a:solidFill>
                <a:effectLst/>
                <a:latin typeface="Arial" panose="020B0604020202020204" pitchFamily="34" charset="0"/>
              </a:rPr>
              <a:t>Project Manager</a:t>
            </a:r>
          </a:p>
          <a:p>
            <a:pPr algn="l" fontAlgn="base"/>
            <a:r>
              <a:rPr lang="en-US" sz="1500" i="0" dirty="0">
                <a:solidFill>
                  <a:srgbClr val="FFFFFF"/>
                </a:solidFill>
                <a:effectLst/>
                <a:latin typeface="Arial" panose="020B0604020202020204" pitchFamily="34" charset="0"/>
              </a:rPr>
              <a:t>R.J. Burnside and Associates Limited</a:t>
            </a:r>
          </a:p>
          <a:p>
            <a:pPr algn="l" fontAlgn="base"/>
            <a:r>
              <a:rPr lang="en-US" sz="1500" i="0" dirty="0">
                <a:solidFill>
                  <a:srgbClr val="FFFFFF"/>
                </a:solidFill>
                <a:effectLst/>
                <a:latin typeface="Arial" panose="020B0604020202020204" pitchFamily="34" charset="0"/>
              </a:rPr>
              <a:t>6990 </a:t>
            </a:r>
            <a:r>
              <a:rPr lang="en-US" sz="1500" i="0" dirty="0" err="1">
                <a:solidFill>
                  <a:srgbClr val="FFFFFF"/>
                </a:solidFill>
                <a:effectLst/>
                <a:latin typeface="Arial" panose="020B0604020202020204" pitchFamily="34" charset="0"/>
              </a:rPr>
              <a:t>Creditview</a:t>
            </a:r>
            <a:r>
              <a:rPr lang="en-US" sz="1500" i="0" dirty="0">
                <a:solidFill>
                  <a:srgbClr val="FFFFFF"/>
                </a:solidFill>
                <a:effectLst/>
                <a:latin typeface="Arial" panose="020B0604020202020204" pitchFamily="34" charset="0"/>
              </a:rPr>
              <a:t> Road, Unit 2 </a:t>
            </a:r>
          </a:p>
          <a:p>
            <a:pPr algn="l" fontAlgn="base"/>
            <a:r>
              <a:rPr lang="en-US" sz="1500" i="0" dirty="0">
                <a:solidFill>
                  <a:srgbClr val="FFFFFF"/>
                </a:solidFill>
                <a:effectLst/>
                <a:latin typeface="Arial" panose="020B0604020202020204" pitchFamily="34" charset="0"/>
              </a:rPr>
              <a:t>Mississauga, ON L5N 8R9</a:t>
            </a:r>
          </a:p>
          <a:p>
            <a:pPr algn="l" fontAlgn="base"/>
            <a:r>
              <a:rPr lang="en-US" sz="1500" i="0" dirty="0">
                <a:solidFill>
                  <a:srgbClr val="FFFFFF"/>
                </a:solidFill>
                <a:effectLst/>
                <a:latin typeface="Arial" panose="020B0604020202020204" pitchFamily="34" charset="0"/>
              </a:rPr>
              <a:t>Tel: 905-821-5938</a:t>
            </a:r>
          </a:p>
          <a:p>
            <a:pPr algn="l" fontAlgn="base"/>
            <a:r>
              <a:rPr lang="en-US" sz="1500" dirty="0">
                <a:solidFill>
                  <a:srgbClr val="FFFFFF"/>
                </a:solidFill>
                <a:latin typeface="Arial" panose="020B0604020202020204" pitchFamily="34" charset="0"/>
              </a:rPr>
              <a:t>Gordon.hui@rjburnside.com</a:t>
            </a:r>
            <a:endParaRPr lang="en-US" sz="1500" i="0" dirty="0">
              <a:solidFill>
                <a:srgbClr val="FFFFFF"/>
              </a:solidFill>
              <a:effectLst/>
              <a:latin typeface="Arial" panose="020B0604020202020204" pitchFamily="34" charset="0"/>
            </a:endParaRPr>
          </a:p>
        </p:txBody>
      </p:sp>
      <p:pic>
        <p:nvPicPr>
          <p:cNvPr id="43" name="Audio 42">
            <a:hlinkClick r:id="" action="ppaction://media"/>
            <a:extLst>
              <a:ext uri="{FF2B5EF4-FFF2-40B4-BE49-F238E27FC236}">
                <a16:creationId xmlns:a16="http://schemas.microsoft.com/office/drawing/2014/main" id="{A4ED8824-895D-05EE-D8A3-B4E5010F711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152557901"/>
      </p:ext>
    </p:extLst>
  </p:cSld>
  <p:clrMapOvr>
    <a:masterClrMapping/>
  </p:clrMapOvr>
  <mc:AlternateContent xmlns:mc="http://schemas.openxmlformats.org/markup-compatibility/2006" xmlns:p14="http://schemas.microsoft.com/office/powerpoint/2010/main">
    <mc:Choice Requires="p14">
      <p:transition spd="slow" p14:dur="2000" advTm="12423"/>
    </mc:Choice>
    <mc:Fallback xmlns="">
      <p:transition spd="slow" advTm="12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1423D7-544B-ADA1-2BB2-ABBD081F236B}"/>
              </a:ext>
            </a:extLst>
          </p:cNvPr>
          <p:cNvSpPr>
            <a:spLocks noGrp="1"/>
          </p:cNvSpPr>
          <p:nvPr>
            <p:ph type="title"/>
          </p:nvPr>
        </p:nvSpPr>
        <p:spPr>
          <a:xfrm>
            <a:off x="-14910" y="0"/>
            <a:ext cx="9158909" cy="857250"/>
          </a:xfrm>
        </p:spPr>
        <p:txBody>
          <a:bodyPr/>
          <a:lstStyle/>
          <a:p>
            <a:pPr algn="ctr"/>
            <a:r>
              <a:rPr lang="en-US"/>
              <a:t>Outline</a:t>
            </a:r>
          </a:p>
        </p:txBody>
      </p:sp>
      <p:sp>
        <p:nvSpPr>
          <p:cNvPr id="5" name="Content Placeholder 4">
            <a:extLst>
              <a:ext uri="{FF2B5EF4-FFF2-40B4-BE49-F238E27FC236}">
                <a16:creationId xmlns:a16="http://schemas.microsoft.com/office/drawing/2014/main" id="{D27AE0D7-69FD-849F-76B7-DFBBB5EC4B80}"/>
              </a:ext>
            </a:extLst>
          </p:cNvPr>
          <p:cNvSpPr>
            <a:spLocks noGrp="1"/>
          </p:cNvSpPr>
          <p:nvPr>
            <p:ph idx="1"/>
          </p:nvPr>
        </p:nvSpPr>
        <p:spPr>
          <a:xfrm>
            <a:off x="1134718" y="742950"/>
            <a:ext cx="7924800" cy="457200"/>
          </a:xfrm>
        </p:spPr>
        <p:txBody>
          <a:bodyPr anchor="ctr" anchorCtr="0"/>
          <a:lstStyle/>
          <a:p>
            <a:pPr marL="0" indent="0">
              <a:buNone/>
            </a:pPr>
            <a:r>
              <a:rPr lang="en-US"/>
              <a:t>Study Purpose</a:t>
            </a:r>
          </a:p>
        </p:txBody>
      </p:sp>
      <p:sp>
        <p:nvSpPr>
          <p:cNvPr id="6" name="Rectangle 5">
            <a:extLst>
              <a:ext uri="{FF2B5EF4-FFF2-40B4-BE49-F238E27FC236}">
                <a16:creationId xmlns:a16="http://schemas.microsoft.com/office/drawing/2014/main" id="{F919D032-D2C5-D0FD-B699-B9B1A5BF0413}"/>
              </a:ext>
            </a:extLst>
          </p:cNvPr>
          <p:cNvSpPr/>
          <p:nvPr/>
        </p:nvSpPr>
        <p:spPr>
          <a:xfrm>
            <a:off x="-8282" y="742950"/>
            <a:ext cx="685800" cy="457200"/>
          </a:xfrm>
          <a:prstGeom prst="rect">
            <a:avLst/>
          </a:prstGeom>
          <a:solidFill>
            <a:srgbClr val="008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1</a:t>
            </a:r>
          </a:p>
        </p:txBody>
      </p:sp>
      <p:sp>
        <p:nvSpPr>
          <p:cNvPr id="8" name="Rectangle 7">
            <a:extLst>
              <a:ext uri="{FF2B5EF4-FFF2-40B4-BE49-F238E27FC236}">
                <a16:creationId xmlns:a16="http://schemas.microsoft.com/office/drawing/2014/main" id="{C63B7136-BBCD-886B-1DC9-BDD22CB8035A}"/>
              </a:ext>
            </a:extLst>
          </p:cNvPr>
          <p:cNvSpPr/>
          <p:nvPr/>
        </p:nvSpPr>
        <p:spPr>
          <a:xfrm>
            <a:off x="-8282" y="1311965"/>
            <a:ext cx="685800" cy="457200"/>
          </a:xfrm>
          <a:prstGeom prst="rect">
            <a:avLst/>
          </a:prstGeom>
          <a:solidFill>
            <a:srgbClr val="008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2</a:t>
            </a:r>
          </a:p>
        </p:txBody>
      </p:sp>
      <p:sp>
        <p:nvSpPr>
          <p:cNvPr id="10" name="Content Placeholder 4">
            <a:extLst>
              <a:ext uri="{FF2B5EF4-FFF2-40B4-BE49-F238E27FC236}">
                <a16:creationId xmlns:a16="http://schemas.microsoft.com/office/drawing/2014/main" id="{450802A6-BC70-E8CB-BE9F-90B439CE649B}"/>
              </a:ext>
            </a:extLst>
          </p:cNvPr>
          <p:cNvSpPr txBox="1">
            <a:spLocks/>
          </p:cNvSpPr>
          <p:nvPr/>
        </p:nvSpPr>
        <p:spPr>
          <a:xfrm>
            <a:off x="1136575" y="1347949"/>
            <a:ext cx="7924800" cy="457200"/>
          </a:xfrm>
          <a:prstGeom prst="rect">
            <a:avLst/>
          </a:prstGeom>
        </p:spPr>
        <p:txBody>
          <a:bodyPr vert="horz" lIns="91440" tIns="45720" rIns="91440" bIns="45720" rtlCol="0" anchor="ctr" anchorCtr="0">
            <a:normAutofit/>
          </a:bodyPr>
          <a:lstStyle>
            <a:lvl1pPr marL="257175" indent="-257175"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400" kern="1200">
                <a:solidFill>
                  <a:srgbClr val="004987"/>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a:t>Overview of Phase 1 and 2</a:t>
            </a:r>
          </a:p>
        </p:txBody>
      </p:sp>
      <p:sp>
        <p:nvSpPr>
          <p:cNvPr id="14" name="Content Placeholder 4">
            <a:extLst>
              <a:ext uri="{FF2B5EF4-FFF2-40B4-BE49-F238E27FC236}">
                <a16:creationId xmlns:a16="http://schemas.microsoft.com/office/drawing/2014/main" id="{C5B6AC25-837E-FA01-6D47-A418F3C01E23}"/>
              </a:ext>
            </a:extLst>
          </p:cNvPr>
          <p:cNvSpPr txBox="1">
            <a:spLocks/>
          </p:cNvSpPr>
          <p:nvPr/>
        </p:nvSpPr>
        <p:spPr>
          <a:xfrm>
            <a:off x="1134718" y="2443618"/>
            <a:ext cx="7924800" cy="457200"/>
          </a:xfrm>
          <a:prstGeom prst="rect">
            <a:avLst/>
          </a:prstGeom>
        </p:spPr>
        <p:txBody>
          <a:bodyPr vert="horz" lIns="91440" tIns="45720" rIns="91440" bIns="45720" rtlCol="0" anchor="ctr" anchorCtr="0">
            <a:normAutofit/>
          </a:bodyPr>
          <a:lstStyle>
            <a:lvl1pPr marL="257175" indent="-257175"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400" kern="1200">
                <a:solidFill>
                  <a:srgbClr val="004987"/>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dirty="0"/>
              <a:t>Parking Management Components</a:t>
            </a:r>
          </a:p>
        </p:txBody>
      </p:sp>
      <p:sp>
        <p:nvSpPr>
          <p:cNvPr id="15" name="Rectangle 14">
            <a:extLst>
              <a:ext uri="{FF2B5EF4-FFF2-40B4-BE49-F238E27FC236}">
                <a16:creationId xmlns:a16="http://schemas.microsoft.com/office/drawing/2014/main" id="{BE031242-0C29-5442-20C1-C0C1828CE5A6}"/>
              </a:ext>
            </a:extLst>
          </p:cNvPr>
          <p:cNvSpPr/>
          <p:nvPr/>
        </p:nvSpPr>
        <p:spPr>
          <a:xfrm>
            <a:off x="-14910" y="1880980"/>
            <a:ext cx="685800" cy="457200"/>
          </a:xfrm>
          <a:prstGeom prst="rect">
            <a:avLst/>
          </a:prstGeom>
          <a:solidFill>
            <a:srgbClr val="008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3</a:t>
            </a:r>
          </a:p>
        </p:txBody>
      </p:sp>
      <p:sp>
        <p:nvSpPr>
          <p:cNvPr id="16" name="Content Placeholder 4">
            <a:extLst>
              <a:ext uri="{FF2B5EF4-FFF2-40B4-BE49-F238E27FC236}">
                <a16:creationId xmlns:a16="http://schemas.microsoft.com/office/drawing/2014/main" id="{E65CF0F4-BA59-BCE6-170D-196728B7DA1E}"/>
              </a:ext>
            </a:extLst>
          </p:cNvPr>
          <p:cNvSpPr txBox="1">
            <a:spLocks/>
          </p:cNvSpPr>
          <p:nvPr/>
        </p:nvSpPr>
        <p:spPr>
          <a:xfrm>
            <a:off x="1134718" y="2980083"/>
            <a:ext cx="7924800" cy="457200"/>
          </a:xfrm>
          <a:prstGeom prst="rect">
            <a:avLst/>
          </a:prstGeom>
        </p:spPr>
        <p:txBody>
          <a:bodyPr vert="horz" lIns="91440" tIns="45720" rIns="91440" bIns="45720" rtlCol="0" anchor="ctr" anchorCtr="0">
            <a:normAutofit/>
          </a:bodyPr>
          <a:lstStyle>
            <a:lvl1pPr marL="257175" indent="-257175"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400" kern="1200">
                <a:solidFill>
                  <a:srgbClr val="004987"/>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endParaRPr lang="en-US"/>
          </a:p>
        </p:txBody>
      </p:sp>
      <p:sp>
        <p:nvSpPr>
          <p:cNvPr id="17" name="Rectangle 16">
            <a:extLst>
              <a:ext uri="{FF2B5EF4-FFF2-40B4-BE49-F238E27FC236}">
                <a16:creationId xmlns:a16="http://schemas.microsoft.com/office/drawing/2014/main" id="{35286595-B411-A47C-5097-AA79FFB64E1F}"/>
              </a:ext>
            </a:extLst>
          </p:cNvPr>
          <p:cNvSpPr/>
          <p:nvPr/>
        </p:nvSpPr>
        <p:spPr>
          <a:xfrm>
            <a:off x="-14910" y="2449995"/>
            <a:ext cx="685800" cy="457200"/>
          </a:xfrm>
          <a:prstGeom prst="rect">
            <a:avLst/>
          </a:prstGeom>
          <a:solidFill>
            <a:srgbClr val="008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4</a:t>
            </a:r>
          </a:p>
        </p:txBody>
      </p:sp>
      <p:sp>
        <p:nvSpPr>
          <p:cNvPr id="18" name="Content Placeholder 4">
            <a:extLst>
              <a:ext uri="{FF2B5EF4-FFF2-40B4-BE49-F238E27FC236}">
                <a16:creationId xmlns:a16="http://schemas.microsoft.com/office/drawing/2014/main" id="{BC0DE490-DB02-1E54-14B3-6018BF631492}"/>
              </a:ext>
            </a:extLst>
          </p:cNvPr>
          <p:cNvSpPr txBox="1">
            <a:spLocks/>
          </p:cNvSpPr>
          <p:nvPr/>
        </p:nvSpPr>
        <p:spPr>
          <a:xfrm>
            <a:off x="1134718" y="3588025"/>
            <a:ext cx="7924800" cy="457200"/>
          </a:xfrm>
          <a:prstGeom prst="rect">
            <a:avLst/>
          </a:prstGeom>
        </p:spPr>
        <p:txBody>
          <a:bodyPr vert="horz" lIns="91440" tIns="45720" rIns="91440" bIns="45720" rtlCol="0" anchor="ctr" anchorCtr="0">
            <a:normAutofit/>
          </a:bodyPr>
          <a:lstStyle>
            <a:lvl1pPr marL="257175" indent="-257175"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400" kern="1200">
                <a:solidFill>
                  <a:srgbClr val="004987"/>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dirty="0"/>
              <a:t>Next Steps</a:t>
            </a:r>
          </a:p>
        </p:txBody>
      </p:sp>
      <p:sp>
        <p:nvSpPr>
          <p:cNvPr id="19" name="Rectangle 18">
            <a:extLst>
              <a:ext uri="{FF2B5EF4-FFF2-40B4-BE49-F238E27FC236}">
                <a16:creationId xmlns:a16="http://schemas.microsoft.com/office/drawing/2014/main" id="{BA34F0BD-259E-F10A-4EF6-4ED20E094528}"/>
              </a:ext>
            </a:extLst>
          </p:cNvPr>
          <p:cNvSpPr/>
          <p:nvPr/>
        </p:nvSpPr>
        <p:spPr>
          <a:xfrm>
            <a:off x="0" y="3019010"/>
            <a:ext cx="685800" cy="457200"/>
          </a:xfrm>
          <a:prstGeom prst="rect">
            <a:avLst/>
          </a:prstGeom>
          <a:solidFill>
            <a:srgbClr val="008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5</a:t>
            </a:r>
          </a:p>
        </p:txBody>
      </p:sp>
      <p:sp>
        <p:nvSpPr>
          <p:cNvPr id="20" name="Content Placeholder 4">
            <a:extLst>
              <a:ext uri="{FF2B5EF4-FFF2-40B4-BE49-F238E27FC236}">
                <a16:creationId xmlns:a16="http://schemas.microsoft.com/office/drawing/2014/main" id="{4564D265-59E4-4C8C-158D-00FF44D85CF6}"/>
              </a:ext>
            </a:extLst>
          </p:cNvPr>
          <p:cNvSpPr txBox="1">
            <a:spLocks/>
          </p:cNvSpPr>
          <p:nvPr/>
        </p:nvSpPr>
        <p:spPr>
          <a:xfrm>
            <a:off x="1134718" y="3055454"/>
            <a:ext cx="7924800" cy="457200"/>
          </a:xfrm>
          <a:prstGeom prst="rect">
            <a:avLst/>
          </a:prstGeom>
        </p:spPr>
        <p:txBody>
          <a:bodyPr vert="horz" lIns="91440" tIns="45720" rIns="91440" bIns="45720" rtlCol="0" anchor="ctr" anchorCtr="0">
            <a:normAutofit/>
          </a:bodyPr>
          <a:lstStyle>
            <a:lvl1pPr marL="257175" indent="-257175"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400" kern="1200">
                <a:solidFill>
                  <a:srgbClr val="004987"/>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dirty="0"/>
              <a:t>What We’ve Heard</a:t>
            </a:r>
          </a:p>
        </p:txBody>
      </p:sp>
      <p:sp>
        <p:nvSpPr>
          <p:cNvPr id="2" name="Rectangle 1">
            <a:extLst>
              <a:ext uri="{FF2B5EF4-FFF2-40B4-BE49-F238E27FC236}">
                <a16:creationId xmlns:a16="http://schemas.microsoft.com/office/drawing/2014/main" id="{5DAA2599-1AED-00F7-9A25-1A83D5E4772E}"/>
              </a:ext>
            </a:extLst>
          </p:cNvPr>
          <p:cNvSpPr/>
          <p:nvPr/>
        </p:nvSpPr>
        <p:spPr>
          <a:xfrm>
            <a:off x="-14910" y="3588025"/>
            <a:ext cx="685800" cy="457200"/>
          </a:xfrm>
          <a:prstGeom prst="rect">
            <a:avLst/>
          </a:prstGeom>
          <a:solidFill>
            <a:srgbClr val="008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6</a:t>
            </a:r>
          </a:p>
        </p:txBody>
      </p:sp>
      <p:sp>
        <p:nvSpPr>
          <p:cNvPr id="3" name="Content Placeholder 4">
            <a:extLst>
              <a:ext uri="{FF2B5EF4-FFF2-40B4-BE49-F238E27FC236}">
                <a16:creationId xmlns:a16="http://schemas.microsoft.com/office/drawing/2014/main" id="{4A769441-4AC1-05C2-B271-F1517240F3A5}"/>
              </a:ext>
            </a:extLst>
          </p:cNvPr>
          <p:cNvSpPr txBox="1">
            <a:spLocks/>
          </p:cNvSpPr>
          <p:nvPr/>
        </p:nvSpPr>
        <p:spPr>
          <a:xfrm>
            <a:off x="1134718" y="1945254"/>
            <a:ext cx="7924800" cy="457200"/>
          </a:xfrm>
          <a:prstGeom prst="rect">
            <a:avLst/>
          </a:prstGeom>
        </p:spPr>
        <p:txBody>
          <a:bodyPr vert="horz" lIns="91440" tIns="45720" rIns="91440" bIns="45720" rtlCol="0" anchor="ctr" anchorCtr="0">
            <a:normAutofit/>
          </a:bodyPr>
          <a:lstStyle>
            <a:lvl1pPr marL="257175" indent="-257175"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rgbClr val="004987"/>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400" kern="1200">
                <a:solidFill>
                  <a:srgbClr val="004987"/>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200" kern="1200">
                <a:solidFill>
                  <a:srgbClr val="004987"/>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dirty="0"/>
              <a:t>Data Collection</a:t>
            </a:r>
          </a:p>
        </p:txBody>
      </p:sp>
      <p:pic>
        <p:nvPicPr>
          <p:cNvPr id="33" name="Audio 32">
            <a:hlinkClick r:id="" action="ppaction://media"/>
            <a:extLst>
              <a:ext uri="{FF2B5EF4-FFF2-40B4-BE49-F238E27FC236}">
                <a16:creationId xmlns:a16="http://schemas.microsoft.com/office/drawing/2014/main" id="{01C4C720-7F3D-E42E-F744-9BA554175FA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229189146"/>
      </p:ext>
    </p:extLst>
  </p:cSld>
  <p:clrMapOvr>
    <a:masterClrMapping/>
  </p:clrMapOvr>
  <mc:AlternateContent xmlns:mc="http://schemas.openxmlformats.org/markup-compatibility/2006" xmlns:p14="http://schemas.microsoft.com/office/powerpoint/2010/main">
    <mc:Choice Requires="p14">
      <p:transition spd="slow" p14:dur="2000" advTm="13006"/>
    </mc:Choice>
    <mc:Fallback xmlns="">
      <p:transition spd="slow" advTm="13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5B56DD-6BC1-4674-B7DD-AE002C35D63D}"/>
              </a:ext>
            </a:extLst>
          </p:cNvPr>
          <p:cNvSpPr>
            <a:spLocks noGrp="1"/>
          </p:cNvSpPr>
          <p:nvPr>
            <p:ph type="title"/>
          </p:nvPr>
        </p:nvSpPr>
        <p:spPr/>
        <p:txBody>
          <a:bodyPr/>
          <a:lstStyle/>
          <a:p>
            <a:r>
              <a:rPr lang="en-US"/>
              <a:t>Study Purpose</a:t>
            </a:r>
          </a:p>
        </p:txBody>
      </p:sp>
      <p:sp>
        <p:nvSpPr>
          <p:cNvPr id="5" name="Content Placeholder 4">
            <a:extLst>
              <a:ext uri="{FF2B5EF4-FFF2-40B4-BE49-F238E27FC236}">
                <a16:creationId xmlns:a16="http://schemas.microsoft.com/office/drawing/2014/main" id="{80ADF49A-0999-A64D-F32D-EC7C18E14247}"/>
              </a:ext>
            </a:extLst>
          </p:cNvPr>
          <p:cNvSpPr>
            <a:spLocks noGrp="1"/>
          </p:cNvSpPr>
          <p:nvPr>
            <p:ph idx="1"/>
          </p:nvPr>
        </p:nvSpPr>
        <p:spPr/>
        <p:txBody>
          <a:bodyPr>
            <a:normAutofit/>
          </a:bodyPr>
          <a:lstStyle/>
          <a:p>
            <a:r>
              <a:rPr lang="en-US" dirty="0"/>
              <a:t>Address existing and anticipated parking issues and leverage opportunities to enhance their parking management system, which includes infrastructure, policies, and programs. </a:t>
            </a:r>
          </a:p>
          <a:p>
            <a:endParaRPr lang="en-US" dirty="0"/>
          </a:p>
          <a:p>
            <a:r>
              <a:rPr lang="en-US" dirty="0"/>
              <a:t>The study will help develop a strategy that will meet parking demands while supporting:</a:t>
            </a:r>
          </a:p>
          <a:p>
            <a:pPr lvl="1"/>
            <a:r>
              <a:rPr lang="en-US" dirty="0"/>
              <a:t>The public realm,</a:t>
            </a:r>
          </a:p>
          <a:p>
            <a:pPr lvl="1"/>
            <a:r>
              <a:rPr lang="en-US" dirty="0"/>
              <a:t>Economic development,</a:t>
            </a:r>
          </a:p>
          <a:p>
            <a:pPr lvl="1"/>
            <a:r>
              <a:rPr lang="en-US" dirty="0"/>
              <a:t>Accessibility.</a:t>
            </a:r>
          </a:p>
          <a:p>
            <a:endParaRPr lang="en-US" dirty="0"/>
          </a:p>
        </p:txBody>
      </p:sp>
      <p:pic>
        <p:nvPicPr>
          <p:cNvPr id="24" name="Audio 23">
            <a:hlinkClick r:id="" action="ppaction://media"/>
            <a:extLst>
              <a:ext uri="{FF2B5EF4-FFF2-40B4-BE49-F238E27FC236}">
                <a16:creationId xmlns:a16="http://schemas.microsoft.com/office/drawing/2014/main" id="{F942227D-EC6A-94B2-8385-8088CE612C5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300170030"/>
      </p:ext>
    </p:extLst>
  </p:cSld>
  <p:clrMapOvr>
    <a:masterClrMapping/>
  </p:clrMapOvr>
  <mc:AlternateContent xmlns:mc="http://schemas.openxmlformats.org/markup-compatibility/2006" xmlns:p14="http://schemas.microsoft.com/office/powerpoint/2010/main">
    <mc:Choice Requires="p14">
      <p:transition spd="slow" p14:dur="2000" advTm="21047"/>
    </mc:Choice>
    <mc:Fallback xmlns="">
      <p:transition spd="slow" advTm="21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2870F-AB34-290E-87C4-4B682C8A91A1}"/>
              </a:ext>
            </a:extLst>
          </p:cNvPr>
          <p:cNvSpPr>
            <a:spLocks noGrp="1"/>
          </p:cNvSpPr>
          <p:nvPr>
            <p:ph type="title"/>
          </p:nvPr>
        </p:nvSpPr>
        <p:spPr>
          <a:xfrm>
            <a:off x="0" y="0"/>
            <a:ext cx="9144000" cy="857250"/>
          </a:xfrm>
        </p:spPr>
        <p:txBody>
          <a:bodyPr anchor="ctr">
            <a:normAutofit/>
          </a:bodyPr>
          <a:lstStyle/>
          <a:p>
            <a:pPr algn="ctr"/>
            <a:r>
              <a:rPr lang="en-US" sz="2000" b="1" dirty="0"/>
              <a:t>Study Area (Clinton BIA)</a:t>
            </a:r>
          </a:p>
        </p:txBody>
      </p:sp>
      <p:pic>
        <p:nvPicPr>
          <p:cNvPr id="8" name="Picture 7">
            <a:extLst>
              <a:ext uri="{FF2B5EF4-FFF2-40B4-BE49-F238E27FC236}">
                <a16:creationId xmlns:a16="http://schemas.microsoft.com/office/drawing/2014/main" id="{79B030F5-BDC0-F0E1-8FA2-C933A87DFE84}"/>
              </a:ext>
            </a:extLst>
          </p:cNvPr>
          <p:cNvPicPr>
            <a:picLocks noChangeAspect="1"/>
          </p:cNvPicPr>
          <p:nvPr/>
        </p:nvPicPr>
        <p:blipFill>
          <a:blip r:embed="rId5"/>
          <a:stretch>
            <a:fillRect/>
          </a:stretch>
        </p:blipFill>
        <p:spPr>
          <a:xfrm>
            <a:off x="2817451" y="731520"/>
            <a:ext cx="3509098" cy="4251960"/>
          </a:xfrm>
          <a:prstGeom prst="rect">
            <a:avLst/>
          </a:prstGeom>
        </p:spPr>
      </p:pic>
      <p:pic>
        <p:nvPicPr>
          <p:cNvPr id="12" name="Audio 11">
            <a:hlinkClick r:id="" action="ppaction://media"/>
            <a:extLst>
              <a:ext uri="{FF2B5EF4-FFF2-40B4-BE49-F238E27FC236}">
                <a16:creationId xmlns:a16="http://schemas.microsoft.com/office/drawing/2014/main" id="{CB7F932B-181B-D85A-4CA1-A16B0C41BE1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102673364"/>
      </p:ext>
    </p:extLst>
  </p:cSld>
  <p:clrMapOvr>
    <a:masterClrMapping/>
  </p:clrMapOvr>
  <mc:AlternateContent xmlns:mc="http://schemas.openxmlformats.org/markup-compatibility/2006" xmlns:p14="http://schemas.microsoft.com/office/powerpoint/2010/main">
    <mc:Choice Requires="p14">
      <p:transition spd="slow" p14:dur="2000" advTm="8147"/>
    </mc:Choice>
    <mc:Fallback xmlns="">
      <p:transition spd="slow" advTm="8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50A45D-DB45-E55A-E7BA-6C57C6972E16}"/>
              </a:ext>
            </a:extLst>
          </p:cNvPr>
          <p:cNvSpPr>
            <a:spLocks noGrp="1"/>
          </p:cNvSpPr>
          <p:nvPr>
            <p:ph type="title"/>
          </p:nvPr>
        </p:nvSpPr>
        <p:spPr/>
        <p:txBody>
          <a:bodyPr/>
          <a:lstStyle/>
          <a:p>
            <a:r>
              <a:rPr lang="en-US"/>
              <a:t>Overview of Phase 1 and 2</a:t>
            </a:r>
          </a:p>
        </p:txBody>
      </p:sp>
      <p:pic>
        <p:nvPicPr>
          <p:cNvPr id="7" name="Audio 6">
            <a:hlinkClick r:id="" action="ppaction://media"/>
            <a:extLst>
              <a:ext uri="{FF2B5EF4-FFF2-40B4-BE49-F238E27FC236}">
                <a16:creationId xmlns:a16="http://schemas.microsoft.com/office/drawing/2014/main" id="{34008369-943B-1019-3916-33B5D1FA5E7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628768031"/>
      </p:ext>
    </p:extLst>
  </p:cSld>
  <p:clrMapOvr>
    <a:masterClrMapping/>
  </p:clrMapOvr>
  <mc:AlternateContent xmlns:mc="http://schemas.openxmlformats.org/markup-compatibility/2006" xmlns:p14="http://schemas.microsoft.com/office/powerpoint/2010/main">
    <mc:Choice Requires="p14">
      <p:transition spd="slow" p14:dur="2000" advTm="4745"/>
    </mc:Choice>
    <mc:Fallback xmlns="">
      <p:transition spd="slow" advTm="4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F422C8A5-726D-12C7-0FB9-BC9C4E0E90A0}"/>
              </a:ext>
            </a:extLst>
          </p:cNvPr>
          <p:cNvGraphicFramePr>
            <a:graphicFrameLocks noGrp="1"/>
          </p:cNvGraphicFramePr>
          <p:nvPr>
            <p:ph idx="1"/>
            <p:extLst>
              <p:ext uri="{D42A27DB-BD31-4B8C-83A1-F6EECF244321}">
                <p14:modId xmlns:p14="http://schemas.microsoft.com/office/powerpoint/2010/main" val="3185252405"/>
              </p:ext>
            </p:extLst>
          </p:nvPr>
        </p:nvGraphicFramePr>
        <p:xfrm>
          <a:off x="234950" y="959206"/>
          <a:ext cx="8915400" cy="3810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itle 4">
            <a:extLst>
              <a:ext uri="{FF2B5EF4-FFF2-40B4-BE49-F238E27FC236}">
                <a16:creationId xmlns:a16="http://schemas.microsoft.com/office/drawing/2014/main" id="{5F8C052E-1017-1429-A102-C43AC93D5F2F}"/>
              </a:ext>
            </a:extLst>
          </p:cNvPr>
          <p:cNvSpPr>
            <a:spLocks noGrp="1"/>
          </p:cNvSpPr>
          <p:nvPr>
            <p:ph type="title"/>
          </p:nvPr>
        </p:nvSpPr>
        <p:spPr>
          <a:xfrm>
            <a:off x="0" y="-15240"/>
            <a:ext cx="9144000" cy="857250"/>
          </a:xfrm>
        </p:spPr>
        <p:txBody>
          <a:bodyPr/>
          <a:lstStyle/>
          <a:p>
            <a:pPr algn="ctr"/>
            <a:r>
              <a:rPr lang="en-US" dirty="0"/>
              <a:t>Overview of Phase 1 – Parking Needs and Issues</a:t>
            </a:r>
          </a:p>
        </p:txBody>
      </p:sp>
      <p:pic>
        <p:nvPicPr>
          <p:cNvPr id="10" name="Graphic 9" descr="Question Mark with solid fill">
            <a:extLst>
              <a:ext uri="{FF2B5EF4-FFF2-40B4-BE49-F238E27FC236}">
                <a16:creationId xmlns:a16="http://schemas.microsoft.com/office/drawing/2014/main" id="{4C9E6BA4-5FCC-F57B-8722-23678FFF784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38300" y="1165224"/>
            <a:ext cx="685800" cy="609600"/>
          </a:xfrm>
          <a:prstGeom prst="rect">
            <a:avLst/>
          </a:prstGeom>
        </p:spPr>
      </p:pic>
      <p:pic>
        <p:nvPicPr>
          <p:cNvPr id="12" name="Graphic 11" descr="Statistics with solid fill">
            <a:extLst>
              <a:ext uri="{FF2B5EF4-FFF2-40B4-BE49-F238E27FC236}">
                <a16:creationId xmlns:a16="http://schemas.microsoft.com/office/drawing/2014/main" id="{0AA9289A-1D54-14D6-839F-A263DC4AF6A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76400" y="3978276"/>
            <a:ext cx="609600" cy="609600"/>
          </a:xfrm>
          <a:prstGeom prst="rect">
            <a:avLst/>
          </a:prstGeom>
        </p:spPr>
      </p:pic>
      <p:pic>
        <p:nvPicPr>
          <p:cNvPr id="16" name="Graphic 15" descr="Speech with solid fill">
            <a:extLst>
              <a:ext uri="{FF2B5EF4-FFF2-40B4-BE49-F238E27FC236}">
                <a16:creationId xmlns:a16="http://schemas.microsoft.com/office/drawing/2014/main" id="{CB8D5621-3572-A5C3-5B99-247C571531D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600200" y="2510015"/>
            <a:ext cx="762000" cy="762000"/>
          </a:xfrm>
          <a:prstGeom prst="rect">
            <a:avLst/>
          </a:prstGeom>
        </p:spPr>
      </p:pic>
      <p:pic>
        <p:nvPicPr>
          <p:cNvPr id="19" name="Audio 18">
            <a:hlinkClick r:id="" action="ppaction://media"/>
            <a:extLst>
              <a:ext uri="{FF2B5EF4-FFF2-40B4-BE49-F238E27FC236}">
                <a16:creationId xmlns:a16="http://schemas.microsoft.com/office/drawing/2014/main" id="{AA6A595C-C418-8110-6C95-156924A20636}"/>
              </a:ext>
            </a:extLst>
          </p:cNvPr>
          <p:cNvPicPr>
            <a:picLocks noChangeAspect="1"/>
          </p:cNvPicPr>
          <p:nvPr>
            <a:audioFile r:link="rId2"/>
            <p:extLst>
              <p:ext uri="{DAA4B4D4-6D71-4841-9C94-3DE7FCFB9230}">
                <p14:media xmlns:p14="http://schemas.microsoft.com/office/powerpoint/2010/main" r:embed="rId1"/>
              </p:ext>
            </p:extLst>
          </p:nvPr>
        </p:nvPicPr>
        <p:blipFill>
          <a:blip r:embed="rId1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893917443"/>
      </p:ext>
    </p:extLst>
  </p:cSld>
  <p:clrMapOvr>
    <a:masterClrMapping/>
  </p:clrMapOvr>
  <mc:AlternateContent xmlns:mc="http://schemas.openxmlformats.org/markup-compatibility/2006" xmlns:p14="http://schemas.microsoft.com/office/powerpoint/2010/main">
    <mc:Choice Requires="p14">
      <p:transition spd="slow" p14:dur="2000" advTm="26491"/>
    </mc:Choice>
    <mc:Fallback xmlns="">
      <p:transition spd="slow" advTm="26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7">
            <a:extLst>
              <a:ext uri="{FF2B5EF4-FFF2-40B4-BE49-F238E27FC236}">
                <a16:creationId xmlns:a16="http://schemas.microsoft.com/office/drawing/2014/main" id="{13A185A7-BCE6-7C93-CB5A-6353B5DD223C}"/>
              </a:ext>
            </a:extLst>
          </p:cNvPr>
          <p:cNvGraphicFramePr>
            <a:graphicFrameLocks/>
          </p:cNvGraphicFramePr>
          <p:nvPr>
            <p:extLst>
              <p:ext uri="{D42A27DB-BD31-4B8C-83A1-F6EECF244321}">
                <p14:modId xmlns:p14="http://schemas.microsoft.com/office/powerpoint/2010/main" val="418305441"/>
              </p:ext>
            </p:extLst>
          </p:nvPr>
        </p:nvGraphicFramePr>
        <p:xfrm>
          <a:off x="114300" y="939979"/>
          <a:ext cx="8915400" cy="35242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Graphic 2" descr="Speech with solid fill">
            <a:extLst>
              <a:ext uri="{FF2B5EF4-FFF2-40B4-BE49-F238E27FC236}">
                <a16:creationId xmlns:a16="http://schemas.microsoft.com/office/drawing/2014/main" id="{FF35DCC7-0877-CA40-3AAC-35696145BDD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22344" y="2448709"/>
            <a:ext cx="685800" cy="685800"/>
          </a:xfrm>
          <a:prstGeom prst="rect">
            <a:avLst/>
          </a:prstGeom>
        </p:spPr>
      </p:pic>
      <p:pic>
        <p:nvPicPr>
          <p:cNvPr id="4" name="Graphic 3" descr="Closed book outline">
            <a:extLst>
              <a:ext uri="{FF2B5EF4-FFF2-40B4-BE49-F238E27FC236}">
                <a16:creationId xmlns:a16="http://schemas.microsoft.com/office/drawing/2014/main" id="{9CF9DB6A-ABA9-2147-2E14-99EC0C033C6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522344" y="3643509"/>
            <a:ext cx="685800" cy="685800"/>
          </a:xfrm>
          <a:prstGeom prst="rect">
            <a:avLst/>
          </a:prstGeom>
        </p:spPr>
      </p:pic>
      <p:pic>
        <p:nvPicPr>
          <p:cNvPr id="6" name="Graphic 5" descr="Checkmark with solid fill">
            <a:extLst>
              <a:ext uri="{FF2B5EF4-FFF2-40B4-BE49-F238E27FC236}">
                <a16:creationId xmlns:a16="http://schemas.microsoft.com/office/drawing/2014/main" id="{D13769EC-9213-AA9E-C6AF-A4D2D1D8FEB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523172" y="1118990"/>
            <a:ext cx="685800" cy="685800"/>
          </a:xfrm>
          <a:prstGeom prst="rect">
            <a:avLst/>
          </a:prstGeom>
        </p:spPr>
      </p:pic>
      <p:sp>
        <p:nvSpPr>
          <p:cNvPr id="5" name="Title 4">
            <a:extLst>
              <a:ext uri="{FF2B5EF4-FFF2-40B4-BE49-F238E27FC236}">
                <a16:creationId xmlns:a16="http://schemas.microsoft.com/office/drawing/2014/main" id="{5F8C052E-1017-1429-A102-C43AC93D5F2F}"/>
              </a:ext>
            </a:extLst>
          </p:cNvPr>
          <p:cNvSpPr>
            <a:spLocks noGrp="1"/>
          </p:cNvSpPr>
          <p:nvPr>
            <p:ph type="title"/>
          </p:nvPr>
        </p:nvSpPr>
        <p:spPr>
          <a:xfrm>
            <a:off x="0" y="-179"/>
            <a:ext cx="9150350" cy="857250"/>
          </a:xfrm>
        </p:spPr>
        <p:txBody>
          <a:bodyPr/>
          <a:lstStyle/>
          <a:p>
            <a:pPr algn="ctr"/>
            <a:r>
              <a:rPr lang="en-US" dirty="0"/>
              <a:t>Overview of Phase 2 – Develop Strategy</a:t>
            </a:r>
          </a:p>
        </p:txBody>
      </p:sp>
      <p:pic>
        <p:nvPicPr>
          <p:cNvPr id="12" name="Audio 11">
            <a:hlinkClick r:id="" action="ppaction://media"/>
            <a:extLst>
              <a:ext uri="{FF2B5EF4-FFF2-40B4-BE49-F238E27FC236}">
                <a16:creationId xmlns:a16="http://schemas.microsoft.com/office/drawing/2014/main" id="{0D27586A-B8B3-1535-8A7B-3B916161EBB4}"/>
              </a:ext>
            </a:extLst>
          </p:cNvPr>
          <p:cNvPicPr>
            <a:picLocks noChangeAspect="1"/>
          </p:cNvPicPr>
          <p:nvPr>
            <a:audioFile r:link="rId2"/>
            <p:extLst>
              <p:ext uri="{DAA4B4D4-6D71-4841-9C94-3DE7FCFB9230}">
                <p14:media xmlns:p14="http://schemas.microsoft.com/office/powerpoint/2010/main" r:embed="rId1"/>
              </p:ext>
            </p:extLst>
          </p:nvPr>
        </p:nvPicPr>
        <p:blipFill>
          <a:blip r:embed="rId1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96346343"/>
      </p:ext>
    </p:extLst>
  </p:cSld>
  <p:clrMapOvr>
    <a:masterClrMapping/>
  </p:clrMapOvr>
  <mc:AlternateContent xmlns:mc="http://schemas.openxmlformats.org/markup-compatibility/2006" xmlns:p14="http://schemas.microsoft.com/office/powerpoint/2010/main">
    <mc:Choice Requires="p14">
      <p:transition spd="slow" p14:dur="2000" advTm="17863"/>
    </mc:Choice>
    <mc:Fallback xmlns="">
      <p:transition spd="slow" advTm="17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50A45D-DB45-E55A-E7BA-6C57C6972E16}"/>
              </a:ext>
            </a:extLst>
          </p:cNvPr>
          <p:cNvSpPr>
            <a:spLocks noGrp="1"/>
          </p:cNvSpPr>
          <p:nvPr>
            <p:ph type="title"/>
          </p:nvPr>
        </p:nvSpPr>
        <p:spPr/>
        <p:txBody>
          <a:bodyPr/>
          <a:lstStyle/>
          <a:p>
            <a:r>
              <a:rPr lang="en-US"/>
              <a:t>Data Collection</a:t>
            </a:r>
          </a:p>
        </p:txBody>
      </p:sp>
      <p:pic>
        <p:nvPicPr>
          <p:cNvPr id="5" name="Audio 4">
            <a:hlinkClick r:id="" action="ppaction://media"/>
            <a:extLst>
              <a:ext uri="{FF2B5EF4-FFF2-40B4-BE49-F238E27FC236}">
                <a16:creationId xmlns:a16="http://schemas.microsoft.com/office/drawing/2014/main" id="{DC06B117-92E0-9EC8-227B-399B60186D6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935753318"/>
      </p:ext>
    </p:extLst>
  </p:cSld>
  <p:clrMapOvr>
    <a:masterClrMapping/>
  </p:clrMapOvr>
  <mc:AlternateContent xmlns:mc="http://schemas.openxmlformats.org/markup-compatibility/2006" xmlns:p14="http://schemas.microsoft.com/office/powerpoint/2010/main">
    <mc:Choice Requires="p14">
      <p:transition spd="slow" p14:dur="2000" advTm="5186"/>
    </mc:Choice>
    <mc:Fallback xmlns="">
      <p:transition spd="slow" advTm="5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59E3033B98C0E42889DEC90B3D4A433" ma:contentTypeVersion="11" ma:contentTypeDescription="Create a new document." ma:contentTypeScope="" ma:versionID="6da630d784188ccd6ba10b01b07e0653">
  <xsd:schema xmlns:xsd="http://www.w3.org/2001/XMLSchema" xmlns:xs="http://www.w3.org/2001/XMLSchema" xmlns:p="http://schemas.microsoft.com/office/2006/metadata/properties" xmlns:ns2="cd5727b4-1856-4a6d-afe7-df987fcd5cde" xmlns:ns3="2e0b286d-9ec2-4276-9448-7c8091e17528" targetNamespace="http://schemas.microsoft.com/office/2006/metadata/properties" ma:root="true" ma:fieldsID="2da305f62ed5e86ea29ca0d34971773e" ns2:_="" ns3:_="">
    <xsd:import namespace="cd5727b4-1856-4a6d-afe7-df987fcd5cde"/>
    <xsd:import namespace="2e0b286d-9ec2-4276-9448-7c8091e1752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5727b4-1856-4a6d-afe7-df987fcd5c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a1339fa7-8993-4b78-99c5-a421c6f17772"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e0b286d-9ec2-4276-9448-7c8091e1752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fb580df-873c-4809-8a6e-2960ca697dbd}" ma:internalName="TaxCatchAll" ma:showField="CatchAllData" ma:web="2e0b286d-9ec2-4276-9448-7c8091e175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e0b286d-9ec2-4276-9448-7c8091e17528" xsi:nil="true"/>
    <lcf76f155ced4ddcb4097134ff3c332f xmlns="cd5727b4-1856-4a6d-afe7-df987fcd5cd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3E1AB0C-F23F-484D-B730-C23922AC823D}">
  <ds:schemaRefs>
    <ds:schemaRef ds:uri="http://schemas.microsoft.com/sharepoint/v3/contenttype/forms"/>
  </ds:schemaRefs>
</ds:datastoreItem>
</file>

<file path=customXml/itemProps2.xml><?xml version="1.0" encoding="utf-8"?>
<ds:datastoreItem xmlns:ds="http://schemas.openxmlformats.org/officeDocument/2006/customXml" ds:itemID="{AD558708-042D-4E28-914A-21723ECF97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5727b4-1856-4a6d-afe7-df987fcd5cde"/>
    <ds:schemaRef ds:uri="2e0b286d-9ec2-4276-9448-7c8091e175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66FCA42-60D5-4A43-94BC-D253DC0D146F}">
  <ds:schemaRefs>
    <ds:schemaRef ds:uri="http://purl.org/dc/elements/1.1/"/>
    <ds:schemaRef ds:uri="http://schemas.microsoft.com/office/2006/metadata/properties"/>
    <ds:schemaRef ds:uri="http://purl.org/dc/terms/"/>
    <ds:schemaRef ds:uri="2e0b286d-9ec2-4276-9448-7c8091e17528"/>
    <ds:schemaRef ds:uri="http://schemas.microsoft.com/office/2006/documentManagement/types"/>
    <ds:schemaRef ds:uri="http://schemas.microsoft.com/office/infopath/2007/PartnerControls"/>
    <ds:schemaRef ds:uri="http://schemas.openxmlformats.org/package/2006/metadata/core-properties"/>
    <ds:schemaRef ds:uri="cd5727b4-1856-4a6d-afe7-df987fcd5cd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2791</TotalTime>
  <Words>2214</Words>
  <Application>Microsoft Office PowerPoint</Application>
  <PresentationFormat>On-screen Show (16:9)</PresentationFormat>
  <Paragraphs>219</Paragraphs>
  <Slides>22</Slides>
  <Notes>22</Notes>
  <HiddenSlides>0</HiddenSlides>
  <MMClips>22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Söhne</vt:lpstr>
      <vt:lpstr>Times New Roman</vt:lpstr>
      <vt:lpstr>Office Theme</vt:lpstr>
      <vt:lpstr>Stakeholder Meeting</vt:lpstr>
      <vt:lpstr>Project Team</vt:lpstr>
      <vt:lpstr>Outline</vt:lpstr>
      <vt:lpstr>Study Purpose</vt:lpstr>
      <vt:lpstr>Study Area (Clinton BIA)</vt:lpstr>
      <vt:lpstr>Overview of Phase 1 and 2</vt:lpstr>
      <vt:lpstr>Overview of Phase 1 – Parking Needs and Issues</vt:lpstr>
      <vt:lpstr>Overview of Phase 2 – Develop Strategy</vt:lpstr>
      <vt:lpstr>Data Collection</vt:lpstr>
      <vt:lpstr>Data Collection</vt:lpstr>
      <vt:lpstr>Data Collection</vt:lpstr>
      <vt:lpstr>Parking Management Components</vt:lpstr>
      <vt:lpstr>Parking for All Users</vt:lpstr>
      <vt:lpstr>Parking Duration Limits</vt:lpstr>
      <vt:lpstr>Use of Programs, On-Street Spaces, and Parking Lot Infrastructure</vt:lpstr>
      <vt:lpstr>Accessibility</vt:lpstr>
      <vt:lpstr>What We’ve Heard So Far</vt:lpstr>
      <vt:lpstr>Survey Details</vt:lpstr>
      <vt:lpstr>Resident Survey</vt:lpstr>
      <vt:lpstr>Employer/Employee Survey</vt:lpstr>
      <vt:lpstr>Next Steps</vt:lpstr>
      <vt:lpstr>Who’s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Clinton Parking Study</dc:title>
  <dc:creator>Ryan McCreight</dc:creator>
  <cp:lastModifiedBy>Jillian Bjelan</cp:lastModifiedBy>
  <cp:revision>2</cp:revision>
  <cp:lastPrinted>2023-06-07T19:20:49Z</cp:lastPrinted>
  <dcterms:created xsi:type="dcterms:W3CDTF">2013-12-03T21:25:02Z</dcterms:created>
  <dcterms:modified xsi:type="dcterms:W3CDTF">2024-01-02T16:39:37Z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0x010100A59E3033B98C0E42889DEC90B3D4A433</vt:lpwstr>
  </property>
</Properties>
</file>